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70" r:id="rId1"/>
  </p:sldMasterIdLst>
  <p:notesMasterIdLst>
    <p:notesMasterId r:id="rId14"/>
  </p:notesMasterIdLst>
  <p:handoutMasterIdLst>
    <p:handoutMasterId r:id="rId15"/>
  </p:handoutMasterIdLst>
  <p:sldIdLst>
    <p:sldId id="333" r:id="rId2"/>
    <p:sldId id="312" r:id="rId3"/>
    <p:sldId id="256" r:id="rId4"/>
    <p:sldId id="326" r:id="rId5"/>
    <p:sldId id="324" r:id="rId6"/>
    <p:sldId id="331" r:id="rId7"/>
    <p:sldId id="332" r:id="rId8"/>
    <p:sldId id="327" r:id="rId9"/>
    <p:sldId id="329" r:id="rId10"/>
    <p:sldId id="330" r:id="rId11"/>
    <p:sldId id="328" r:id="rId12"/>
    <p:sldId id="315" r:id="rId13"/>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win Schwab"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FFCC"/>
    <a:srgbClr val="FFFF00"/>
    <a:srgbClr val="003399"/>
    <a:srgbClr val="336699"/>
    <a:srgbClr val="008080"/>
    <a:srgbClr val="C0C0C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1" autoAdjust="0"/>
  </p:normalViewPr>
  <p:slideViewPr>
    <p:cSldViewPr>
      <p:cViewPr>
        <p:scale>
          <a:sx n="75" d="100"/>
          <a:sy n="75" d="100"/>
        </p:scale>
        <p:origin x="-168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41" d="100"/>
          <a:sy n="41" d="100"/>
        </p:scale>
        <p:origin x="-147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200"/>
            </a:lvl1pPr>
          </a:lstStyle>
          <a:p>
            <a:r>
              <a:rPr lang="en-US" altLang="de-DE"/>
              <a:t>Matthias Busch</a:t>
            </a:r>
          </a:p>
        </p:txBody>
      </p:sp>
      <p:sp>
        <p:nvSpPr>
          <p:cNvPr id="14339"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lvl1pPr>
          </a:lstStyle>
          <a:p>
            <a:fld id="{90E2A550-849B-477B-94B9-31614D181459}" type="datetime1">
              <a:rPr lang="en-US" altLang="de-DE"/>
              <a:pPr/>
              <a:t>2/27/2015</a:t>
            </a:fld>
            <a:endParaRPr lang="en-US" altLang="de-DE"/>
          </a:p>
        </p:txBody>
      </p:sp>
      <p:sp>
        <p:nvSpPr>
          <p:cNvPr id="14340"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0" sz="1200"/>
            </a:lvl1pPr>
          </a:lstStyle>
          <a:p>
            <a:r>
              <a:rPr lang="en-US" altLang="de-DE"/>
              <a:t>Kleinplaneten</a:t>
            </a:r>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lvl1pPr>
          </a:lstStyle>
          <a:p>
            <a:fld id="{3FF72920-FBE8-4296-9C53-AEA8396E913C}" type="slidenum">
              <a:rPr lang="en-US" altLang="de-DE"/>
              <a:pPr/>
              <a:t>‹Nr.›</a:t>
            </a:fld>
            <a:endParaRPr lang="en-US" altLang="de-DE"/>
          </a:p>
        </p:txBody>
      </p:sp>
    </p:spTree>
    <p:extLst>
      <p:ext uri="{BB962C8B-B14F-4D97-AF65-F5344CB8AC3E}">
        <p14:creationId xmlns:p14="http://schemas.microsoft.com/office/powerpoint/2010/main" val="3097566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200"/>
            </a:lvl1pPr>
          </a:lstStyle>
          <a:p>
            <a:endParaRPr lang="en-US" altLang="de-DE"/>
          </a:p>
        </p:txBody>
      </p:sp>
      <p:sp>
        <p:nvSpPr>
          <p:cNvPr id="2057" name="Rectangle 9"/>
          <p:cNvSpPr>
            <a:spLocks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lvl1pPr>
          </a:lstStyle>
          <a:p>
            <a:fld id="{9957C51F-5196-4CA0-A9AC-9E2EA6C30D61}" type="datetime1">
              <a:rPr lang="en-US" altLang="de-DE"/>
              <a:pPr/>
              <a:t>2/27/2015</a:t>
            </a:fld>
            <a:endParaRPr lang="en-US" altLang="de-DE"/>
          </a:p>
        </p:txBody>
      </p:sp>
      <p:sp>
        <p:nvSpPr>
          <p:cNvPr id="2060" name="Rectangle 12"/>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0" sz="1200"/>
            </a:lvl1pPr>
          </a:lstStyle>
          <a:p>
            <a:endParaRPr lang="en-US" altLang="de-DE"/>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lvl1pPr>
          </a:lstStyle>
          <a:p>
            <a:fld id="{CD94E3EF-E49D-42B0-8801-7AA31F3C11D5}" type="slidenum">
              <a:rPr lang="en-US" altLang="de-DE"/>
              <a:pPr/>
              <a:t>‹Nr.›</a:t>
            </a:fld>
            <a:endParaRPr lang="en-US" altLang="de-DE"/>
          </a:p>
        </p:txBody>
      </p:sp>
    </p:spTree>
    <p:extLst>
      <p:ext uri="{BB962C8B-B14F-4D97-AF65-F5344CB8AC3E}">
        <p14:creationId xmlns:p14="http://schemas.microsoft.com/office/powerpoint/2010/main" val="228915600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2C9B9DB7-5618-4E26-8092-152FB19EF931}" type="datetime1">
              <a:rPr lang="en-US" altLang="de-DE"/>
              <a:pPr/>
              <a:t>2/27/2015</a:t>
            </a:fld>
            <a:endParaRPr lang="en-US" altLang="de-DE"/>
          </a:p>
        </p:txBody>
      </p:sp>
      <p:sp>
        <p:nvSpPr>
          <p:cNvPr id="7" name="Rectangle 13"/>
          <p:cNvSpPr>
            <a:spLocks noGrp="1" noChangeArrowheads="1"/>
          </p:cNvSpPr>
          <p:nvPr>
            <p:ph type="sldNum" sz="quarter" idx="5"/>
          </p:nvPr>
        </p:nvSpPr>
        <p:spPr>
          <a:ln/>
        </p:spPr>
        <p:txBody>
          <a:bodyPr/>
          <a:lstStyle/>
          <a:p>
            <a:fld id="{D54B0D8C-99A8-47CB-96D7-03EE8929466E}" type="slidenum">
              <a:rPr lang="en-US" altLang="de-DE"/>
              <a:pPr/>
              <a:t>1</a:t>
            </a:fld>
            <a:endParaRPr lang="en-US" altLang="de-DE"/>
          </a:p>
        </p:txBody>
      </p:sp>
      <p:sp>
        <p:nvSpPr>
          <p:cNvPr id="275458" name="Rectangle 2"/>
          <p:cNvSpPr>
            <a:spLocks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90F2AFF7-8443-40DF-89B3-6130E43EC6A0}" type="datetime1">
              <a:rPr lang="en-US" altLang="de-DE"/>
              <a:pPr/>
              <a:t>2/27/2015</a:t>
            </a:fld>
            <a:endParaRPr lang="en-US" altLang="de-DE"/>
          </a:p>
        </p:txBody>
      </p:sp>
      <p:sp>
        <p:nvSpPr>
          <p:cNvPr id="7" name="Rectangle 13"/>
          <p:cNvSpPr>
            <a:spLocks noGrp="1" noChangeArrowheads="1"/>
          </p:cNvSpPr>
          <p:nvPr>
            <p:ph type="sldNum" sz="quarter" idx="5"/>
          </p:nvPr>
        </p:nvSpPr>
        <p:spPr>
          <a:ln/>
        </p:spPr>
        <p:txBody>
          <a:bodyPr/>
          <a:lstStyle/>
          <a:p>
            <a:fld id="{6F08F377-6A23-430B-82BC-64F1905C919D}" type="slidenum">
              <a:rPr lang="en-US" altLang="de-DE"/>
              <a:pPr/>
              <a:t>10</a:t>
            </a:fld>
            <a:endParaRPr lang="en-US" altLang="de-DE"/>
          </a:p>
        </p:txBody>
      </p:sp>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561A6D32-1EC0-4F46-BED9-7B023F40A7CB}" type="datetime1">
              <a:rPr lang="en-US" altLang="de-DE"/>
              <a:pPr/>
              <a:t>2/27/2015</a:t>
            </a:fld>
            <a:endParaRPr lang="en-US" altLang="de-DE"/>
          </a:p>
        </p:txBody>
      </p:sp>
      <p:sp>
        <p:nvSpPr>
          <p:cNvPr id="7" name="Rectangle 13"/>
          <p:cNvSpPr>
            <a:spLocks noGrp="1" noChangeArrowheads="1"/>
          </p:cNvSpPr>
          <p:nvPr>
            <p:ph type="sldNum" sz="quarter" idx="5"/>
          </p:nvPr>
        </p:nvSpPr>
        <p:spPr>
          <a:ln/>
        </p:spPr>
        <p:txBody>
          <a:bodyPr/>
          <a:lstStyle/>
          <a:p>
            <a:fld id="{8896D8A3-CCC9-43BC-B5C3-68118EC878C4}" type="slidenum">
              <a:rPr lang="en-US" altLang="de-DE"/>
              <a:pPr/>
              <a:t>11</a:t>
            </a:fld>
            <a:endParaRPr lang="en-US" altLang="de-DE"/>
          </a:p>
        </p:txBody>
      </p:sp>
      <p:sp>
        <p:nvSpPr>
          <p:cNvPr id="249858" name="Rectangle 2"/>
          <p:cNvSpPr>
            <a:spLocks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5C639C6D-F9DC-4D44-BBE0-F7F2CB678B21}" type="datetime1">
              <a:rPr lang="en-US" altLang="de-DE"/>
              <a:pPr/>
              <a:t>2/27/2015</a:t>
            </a:fld>
            <a:endParaRPr lang="en-US" altLang="de-DE"/>
          </a:p>
        </p:txBody>
      </p:sp>
      <p:sp>
        <p:nvSpPr>
          <p:cNvPr id="7" name="Rectangle 13"/>
          <p:cNvSpPr>
            <a:spLocks noGrp="1" noChangeArrowheads="1"/>
          </p:cNvSpPr>
          <p:nvPr>
            <p:ph type="sldNum" sz="quarter" idx="5"/>
          </p:nvPr>
        </p:nvSpPr>
        <p:spPr>
          <a:ln/>
        </p:spPr>
        <p:txBody>
          <a:bodyPr/>
          <a:lstStyle/>
          <a:p>
            <a:fld id="{D6FFBB0B-94C8-4CB6-863E-3C5867BA5226}" type="slidenum">
              <a:rPr lang="en-US" altLang="de-DE"/>
              <a:pPr/>
              <a:t>12</a:t>
            </a:fld>
            <a:endParaRPr lang="en-US" altLang="de-DE"/>
          </a:p>
        </p:txBody>
      </p:sp>
      <p:sp>
        <p:nvSpPr>
          <p:cNvPr id="152578" name="Rectangle 2"/>
          <p:cNvSpPr>
            <a:spLocks noChangeArrowheads="1"/>
          </p:cNvSpPr>
          <p:nvPr>
            <p:ph type="sldImg"/>
          </p:nvPr>
        </p:nvSpPr>
        <p:spPr>
          <a:ln/>
        </p:spPr>
      </p:sp>
      <p:sp>
        <p:nvSpPr>
          <p:cNvPr id="15257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C16DE2D5-2D32-4E22-8F63-FFD33CD3D942}" type="datetime1">
              <a:rPr lang="en-US" altLang="de-DE"/>
              <a:pPr/>
              <a:t>2/27/2015</a:t>
            </a:fld>
            <a:endParaRPr lang="en-US" altLang="de-DE"/>
          </a:p>
        </p:txBody>
      </p:sp>
      <p:sp>
        <p:nvSpPr>
          <p:cNvPr id="7" name="Rectangle 13"/>
          <p:cNvSpPr>
            <a:spLocks noGrp="1" noChangeArrowheads="1"/>
          </p:cNvSpPr>
          <p:nvPr>
            <p:ph type="sldNum" sz="quarter" idx="5"/>
          </p:nvPr>
        </p:nvSpPr>
        <p:spPr>
          <a:ln/>
        </p:spPr>
        <p:txBody>
          <a:bodyPr/>
          <a:lstStyle/>
          <a:p>
            <a:fld id="{EBCE7CBA-6F5E-4FBB-A6A4-9083D843B060}" type="slidenum">
              <a:rPr lang="en-US" altLang="de-DE"/>
              <a:pPr/>
              <a:t>2</a:t>
            </a:fld>
            <a:endParaRPr lang="en-US" altLang="de-DE"/>
          </a:p>
        </p:txBody>
      </p:sp>
      <p:sp>
        <p:nvSpPr>
          <p:cNvPr id="146434" name="Rectangle 2"/>
          <p:cNvSpPr>
            <a:spLocks noChangeArrowheads="1"/>
          </p:cNvSpPr>
          <p:nvPr>
            <p:ph type="sldImg"/>
          </p:nvPr>
        </p:nvSpPr>
        <p:spPr>
          <a:ln/>
        </p:spPr>
      </p:sp>
      <p:sp>
        <p:nvSpPr>
          <p:cNvPr id="14643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47781F1A-8172-4A57-B7D6-9558387E5EB2}" type="datetime1">
              <a:rPr lang="en-US" altLang="de-DE"/>
              <a:pPr/>
              <a:t>2/27/2015</a:t>
            </a:fld>
            <a:endParaRPr lang="en-US" altLang="de-DE"/>
          </a:p>
        </p:txBody>
      </p:sp>
      <p:sp>
        <p:nvSpPr>
          <p:cNvPr id="7" name="Rectangle 13"/>
          <p:cNvSpPr>
            <a:spLocks noGrp="1" noChangeArrowheads="1"/>
          </p:cNvSpPr>
          <p:nvPr>
            <p:ph type="sldNum" sz="quarter" idx="5"/>
          </p:nvPr>
        </p:nvSpPr>
        <p:spPr>
          <a:ln/>
        </p:spPr>
        <p:txBody>
          <a:bodyPr/>
          <a:lstStyle/>
          <a:p>
            <a:fld id="{B186FFE5-4E44-4BC4-B3EE-451DD7211A18}" type="slidenum">
              <a:rPr lang="en-US" altLang="de-DE"/>
              <a:pPr/>
              <a:t>3</a:t>
            </a:fld>
            <a:endParaRPr lang="en-US" altLang="de-DE"/>
          </a:p>
        </p:txBody>
      </p:sp>
      <p:sp>
        <p:nvSpPr>
          <p:cNvPr id="180226" name="Rectangle 2"/>
          <p:cNvSpPr>
            <a:spLocks noChangeArrowheads="1"/>
          </p:cNvSpPr>
          <p:nvPr>
            <p:ph type="sldImg"/>
          </p:nvPr>
        </p:nvSpPr>
        <p:spPr>
          <a:ln/>
        </p:spPr>
      </p:sp>
      <p:sp>
        <p:nvSpPr>
          <p:cNvPr id="18022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8851BE06-C540-405C-A495-A4886A5105BC}" type="datetime1">
              <a:rPr lang="en-US" altLang="de-DE"/>
              <a:pPr/>
              <a:t>2/27/2015</a:t>
            </a:fld>
            <a:endParaRPr lang="en-US" altLang="de-DE"/>
          </a:p>
        </p:txBody>
      </p:sp>
      <p:sp>
        <p:nvSpPr>
          <p:cNvPr id="7" name="Rectangle 13"/>
          <p:cNvSpPr>
            <a:spLocks noGrp="1" noChangeArrowheads="1"/>
          </p:cNvSpPr>
          <p:nvPr>
            <p:ph type="sldNum" sz="quarter" idx="5"/>
          </p:nvPr>
        </p:nvSpPr>
        <p:spPr>
          <a:ln/>
        </p:spPr>
        <p:txBody>
          <a:bodyPr/>
          <a:lstStyle/>
          <a:p>
            <a:fld id="{8BBD1D27-FCEF-42B5-87A6-44FE2ABE0A7E}" type="slidenum">
              <a:rPr lang="en-US" altLang="de-DE"/>
              <a:pPr/>
              <a:t>4</a:t>
            </a:fld>
            <a:endParaRPr lang="en-US" altLang="de-DE"/>
          </a:p>
        </p:txBody>
      </p:sp>
      <p:sp>
        <p:nvSpPr>
          <p:cNvPr id="240642" name="Rectangle 2"/>
          <p:cNvSpPr>
            <a:spLocks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2649D7FF-6526-4E51-B555-B849A4B7204C}" type="datetime1">
              <a:rPr lang="en-US" altLang="de-DE"/>
              <a:pPr/>
              <a:t>2/27/2015</a:t>
            </a:fld>
            <a:endParaRPr lang="en-US" altLang="de-DE"/>
          </a:p>
        </p:txBody>
      </p:sp>
      <p:sp>
        <p:nvSpPr>
          <p:cNvPr id="7" name="Rectangle 13"/>
          <p:cNvSpPr>
            <a:spLocks noGrp="1" noChangeArrowheads="1"/>
          </p:cNvSpPr>
          <p:nvPr>
            <p:ph type="sldNum" sz="quarter" idx="5"/>
          </p:nvPr>
        </p:nvSpPr>
        <p:spPr>
          <a:ln/>
        </p:spPr>
        <p:txBody>
          <a:bodyPr/>
          <a:lstStyle/>
          <a:p>
            <a:fld id="{7781C8C6-3CBD-4908-BA3A-8B44BE8CE969}" type="slidenum">
              <a:rPr lang="en-US" altLang="de-DE"/>
              <a:pPr/>
              <a:t>5</a:t>
            </a:fld>
            <a:endParaRPr lang="en-US" altLang="de-DE"/>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B3366D99-123E-41A3-8A8E-F7694AC222E8}" type="datetime1">
              <a:rPr lang="en-US" altLang="de-DE"/>
              <a:pPr/>
              <a:t>2/27/2015</a:t>
            </a:fld>
            <a:endParaRPr lang="en-US" altLang="de-DE"/>
          </a:p>
        </p:txBody>
      </p:sp>
      <p:sp>
        <p:nvSpPr>
          <p:cNvPr id="7" name="Rectangle 13"/>
          <p:cNvSpPr>
            <a:spLocks noGrp="1" noChangeArrowheads="1"/>
          </p:cNvSpPr>
          <p:nvPr>
            <p:ph type="sldNum" sz="quarter" idx="5"/>
          </p:nvPr>
        </p:nvSpPr>
        <p:spPr>
          <a:ln/>
        </p:spPr>
        <p:txBody>
          <a:bodyPr/>
          <a:lstStyle/>
          <a:p>
            <a:fld id="{4AB786EC-5075-4271-8255-F68C6CC69115}" type="slidenum">
              <a:rPr lang="en-US" altLang="de-DE"/>
              <a:pPr/>
              <a:t>6</a:t>
            </a:fld>
            <a:endParaRPr lang="en-US" altLang="de-DE"/>
          </a:p>
        </p:txBody>
      </p:sp>
      <p:sp>
        <p:nvSpPr>
          <p:cNvPr id="259074" name="Rectangle 2"/>
          <p:cNvSpPr>
            <a:spLocks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ED3EF523-F8AC-469B-8F6C-D926BEA2D390}" type="datetime1">
              <a:rPr lang="en-US" altLang="de-DE"/>
              <a:pPr/>
              <a:t>2/27/2015</a:t>
            </a:fld>
            <a:endParaRPr lang="en-US" altLang="de-DE"/>
          </a:p>
        </p:txBody>
      </p:sp>
      <p:sp>
        <p:nvSpPr>
          <p:cNvPr id="7" name="Rectangle 13"/>
          <p:cNvSpPr>
            <a:spLocks noGrp="1" noChangeArrowheads="1"/>
          </p:cNvSpPr>
          <p:nvPr>
            <p:ph type="sldNum" sz="quarter" idx="5"/>
          </p:nvPr>
        </p:nvSpPr>
        <p:spPr>
          <a:ln/>
        </p:spPr>
        <p:txBody>
          <a:bodyPr/>
          <a:lstStyle/>
          <a:p>
            <a:fld id="{38E545A6-24C6-404A-8FDD-0EB197FCA923}" type="slidenum">
              <a:rPr lang="en-US" altLang="de-DE"/>
              <a:pPr/>
              <a:t>7</a:t>
            </a:fld>
            <a:endParaRPr lang="en-US" altLang="de-DE"/>
          </a:p>
        </p:txBody>
      </p:sp>
      <p:sp>
        <p:nvSpPr>
          <p:cNvPr id="262146" name="Rectangle 2"/>
          <p:cNvSpPr>
            <a:spLocks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466413A8-DEBE-4024-B1F7-0A1B61A81470}" type="datetime1">
              <a:rPr lang="en-US" altLang="de-DE"/>
              <a:pPr/>
              <a:t>2/27/2015</a:t>
            </a:fld>
            <a:endParaRPr lang="en-US" altLang="de-DE"/>
          </a:p>
        </p:txBody>
      </p:sp>
      <p:sp>
        <p:nvSpPr>
          <p:cNvPr id="7" name="Rectangle 13"/>
          <p:cNvSpPr>
            <a:spLocks noGrp="1" noChangeArrowheads="1"/>
          </p:cNvSpPr>
          <p:nvPr>
            <p:ph type="sldNum" sz="quarter" idx="5"/>
          </p:nvPr>
        </p:nvSpPr>
        <p:spPr>
          <a:ln/>
        </p:spPr>
        <p:txBody>
          <a:bodyPr/>
          <a:lstStyle/>
          <a:p>
            <a:fld id="{1DBD6325-9026-45D2-99FF-0B7C9CFB4B75}" type="slidenum">
              <a:rPr lang="en-US" altLang="de-DE"/>
              <a:pPr/>
              <a:t>8</a:t>
            </a:fld>
            <a:endParaRPr lang="en-US" altLang="de-DE"/>
          </a:p>
        </p:txBody>
      </p:sp>
      <p:sp>
        <p:nvSpPr>
          <p:cNvPr id="244738" name="Rectangle 2"/>
          <p:cNvSpPr>
            <a:spLocks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191764AC-9079-43A9-AFD7-2F451DCC8984}" type="datetime1">
              <a:rPr lang="en-US" altLang="de-DE"/>
              <a:pPr/>
              <a:t>2/27/2015</a:t>
            </a:fld>
            <a:endParaRPr lang="en-US" altLang="de-DE"/>
          </a:p>
        </p:txBody>
      </p:sp>
      <p:sp>
        <p:nvSpPr>
          <p:cNvPr id="7" name="Rectangle 13"/>
          <p:cNvSpPr>
            <a:spLocks noGrp="1" noChangeArrowheads="1"/>
          </p:cNvSpPr>
          <p:nvPr>
            <p:ph type="sldNum" sz="quarter" idx="5"/>
          </p:nvPr>
        </p:nvSpPr>
        <p:spPr>
          <a:ln/>
        </p:spPr>
        <p:txBody>
          <a:bodyPr/>
          <a:lstStyle/>
          <a:p>
            <a:fld id="{0FDE9B64-8DBE-4879-A265-CB7E81E6F7CF}" type="slidenum">
              <a:rPr lang="en-US" altLang="de-DE"/>
              <a:pPr/>
              <a:t>9</a:t>
            </a:fld>
            <a:endParaRPr lang="en-US" altLang="de-DE"/>
          </a:p>
        </p:txBody>
      </p:sp>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91138" name="Rectangle 614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91139" name="Freeform 6147"/>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1140" name="Freeform 6148"/>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1141" name="Freeform 6149"/>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1142" name="Freeform 6150"/>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1143" name="Freeform 6151"/>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1144" name="Freeform 6152"/>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1145" name="Freeform 6153"/>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1146" name="Freeform 6154"/>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1147" name="Rectangle 6155"/>
          <p:cNvSpPr>
            <a:spLocks noGrp="1" noChangeArrowheads="1"/>
          </p:cNvSpPr>
          <p:nvPr>
            <p:ph type="ctrTitle"/>
          </p:nvPr>
        </p:nvSpPr>
        <p:spPr>
          <a:xfrm>
            <a:off x="685800" y="2286000"/>
            <a:ext cx="7772400" cy="1143000"/>
          </a:xfrm>
        </p:spPr>
        <p:txBody>
          <a:bodyPr/>
          <a:lstStyle>
            <a:lvl1pPr>
              <a:defRPr/>
            </a:lvl1pPr>
          </a:lstStyle>
          <a:p>
            <a:pPr lvl="0"/>
            <a:r>
              <a:rPr lang="en-US" altLang="de-DE" noProof="0" smtClean="0"/>
              <a:t>Click to edit Master title style</a:t>
            </a:r>
          </a:p>
        </p:txBody>
      </p:sp>
      <p:sp>
        <p:nvSpPr>
          <p:cNvPr id="91148" name="Rectangle 6156"/>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de-DE" noProof="0" smtClean="0"/>
              <a:t>Click to edit Master subtitle style</a:t>
            </a:r>
          </a:p>
        </p:txBody>
      </p:sp>
      <p:sp>
        <p:nvSpPr>
          <p:cNvPr id="91149" name="Rectangle 6157"/>
          <p:cNvSpPr>
            <a:spLocks noGrp="1" noChangeArrowheads="1"/>
          </p:cNvSpPr>
          <p:nvPr>
            <p:ph type="dt" sz="half" idx="2"/>
          </p:nvPr>
        </p:nvSpPr>
        <p:spPr/>
        <p:txBody>
          <a:bodyPr/>
          <a:lstStyle>
            <a:lvl1pPr>
              <a:defRPr/>
            </a:lvl1pPr>
          </a:lstStyle>
          <a:p>
            <a:endParaRPr lang="en-US" altLang="de-DE"/>
          </a:p>
        </p:txBody>
      </p:sp>
      <p:sp>
        <p:nvSpPr>
          <p:cNvPr id="91150" name="Rectangle 6158"/>
          <p:cNvSpPr>
            <a:spLocks noGrp="1" noChangeArrowheads="1"/>
          </p:cNvSpPr>
          <p:nvPr>
            <p:ph type="ftr" sz="quarter" idx="3"/>
          </p:nvPr>
        </p:nvSpPr>
        <p:spPr/>
        <p:txBody>
          <a:bodyPr/>
          <a:lstStyle>
            <a:lvl1pPr>
              <a:defRPr/>
            </a:lvl1pPr>
          </a:lstStyle>
          <a:p>
            <a:endParaRPr lang="en-US" altLang="de-DE"/>
          </a:p>
        </p:txBody>
      </p:sp>
      <p:sp>
        <p:nvSpPr>
          <p:cNvPr id="91151" name="Rectangle 6159"/>
          <p:cNvSpPr>
            <a:spLocks noGrp="1" noChangeArrowheads="1"/>
          </p:cNvSpPr>
          <p:nvPr>
            <p:ph type="sldNum" sz="quarter" idx="4"/>
          </p:nvPr>
        </p:nvSpPr>
        <p:spPr/>
        <p:txBody>
          <a:bodyPr/>
          <a:lstStyle>
            <a:lvl1pPr>
              <a:defRPr/>
            </a:lvl1pPr>
          </a:lstStyle>
          <a:p>
            <a:fld id="{7BF330F2-3B12-4E4E-9AA1-209555CEB995}" type="slidenum">
              <a:rPr lang="en-US" altLang="de-DE"/>
              <a:pPr/>
              <a:t>‹Nr.›</a:t>
            </a:fld>
            <a:endParaRPr lang="en-US"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0-#ppt_w/2"/>
                                          </p:val>
                                        </p:tav>
                                        <p:tav tm="100000">
                                          <p:val>
                                            <p:strVal val="#ppt_x"/>
                                          </p:val>
                                        </p:tav>
                                      </p:tavLst>
                                    </p:anim>
                                    <p:anim calcmode="lin" valueType="num">
                                      <p:cBhvr additive="base">
                                        <p:cTn id="8" dur="500" fill="hold"/>
                                        <p:tgtEl>
                                          <p:spTgt spid="9113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9113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a:t>Vier Nächte auf dem Calar Alto</a:t>
            </a:r>
          </a:p>
        </p:txBody>
      </p:sp>
      <p:sp>
        <p:nvSpPr>
          <p:cNvPr id="6" name="Foliennummernplatzhalter 5"/>
          <p:cNvSpPr>
            <a:spLocks noGrp="1"/>
          </p:cNvSpPr>
          <p:nvPr>
            <p:ph type="sldNum" sz="quarter" idx="12"/>
          </p:nvPr>
        </p:nvSpPr>
        <p:spPr/>
        <p:txBody>
          <a:bodyPr/>
          <a:lstStyle>
            <a:lvl1pPr>
              <a:defRPr/>
            </a:lvl1pPr>
          </a:lstStyle>
          <a:p>
            <a:fld id="{007045BF-DD6F-4336-AD0D-B6CE496B7BDF}" type="slidenum">
              <a:rPr lang="en-US" altLang="de-DE"/>
              <a:pPr/>
              <a:t>‹Nr.›</a:t>
            </a:fld>
            <a:endParaRPr lang="en-US" altLang="de-DE"/>
          </a:p>
        </p:txBody>
      </p:sp>
    </p:spTree>
    <p:extLst>
      <p:ext uri="{BB962C8B-B14F-4D97-AF65-F5344CB8AC3E}">
        <p14:creationId xmlns:p14="http://schemas.microsoft.com/office/powerpoint/2010/main" val="5282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a:t>Vier Nächte auf dem Calar Alto</a:t>
            </a:r>
          </a:p>
        </p:txBody>
      </p:sp>
      <p:sp>
        <p:nvSpPr>
          <p:cNvPr id="6" name="Foliennummernplatzhalter 5"/>
          <p:cNvSpPr>
            <a:spLocks noGrp="1"/>
          </p:cNvSpPr>
          <p:nvPr>
            <p:ph type="sldNum" sz="quarter" idx="12"/>
          </p:nvPr>
        </p:nvSpPr>
        <p:spPr/>
        <p:txBody>
          <a:bodyPr/>
          <a:lstStyle>
            <a:lvl1pPr>
              <a:defRPr/>
            </a:lvl1pPr>
          </a:lstStyle>
          <a:p>
            <a:fld id="{AD229FDE-850D-4373-A05E-310BBDFEE0C6}" type="slidenum">
              <a:rPr lang="en-US" altLang="de-DE"/>
              <a:pPr/>
              <a:t>‹Nr.›</a:t>
            </a:fld>
            <a:endParaRPr lang="en-US" altLang="de-DE"/>
          </a:p>
        </p:txBody>
      </p:sp>
    </p:spTree>
    <p:extLst>
      <p:ext uri="{BB962C8B-B14F-4D97-AF65-F5344CB8AC3E}">
        <p14:creationId xmlns:p14="http://schemas.microsoft.com/office/powerpoint/2010/main" val="2258138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685800" y="6248400"/>
            <a:ext cx="1905000" cy="457200"/>
          </a:xfrm>
        </p:spPr>
        <p:txBody>
          <a:bodyPr/>
          <a:lstStyle>
            <a:lvl1pPr>
              <a:defRPr/>
            </a:lvl1pPr>
          </a:lstStyle>
          <a:p>
            <a:endParaRPr lang="en-US" altLang="de-DE"/>
          </a:p>
        </p:txBody>
      </p:sp>
      <p:sp>
        <p:nvSpPr>
          <p:cNvPr id="4" name="Fußzeilenplatzhalter 3"/>
          <p:cNvSpPr>
            <a:spLocks noGrp="1"/>
          </p:cNvSpPr>
          <p:nvPr>
            <p:ph type="ftr" sz="quarter" idx="11"/>
          </p:nvPr>
        </p:nvSpPr>
        <p:spPr>
          <a:xfrm>
            <a:off x="3124200" y="6248400"/>
            <a:ext cx="2895600" cy="457200"/>
          </a:xfrm>
        </p:spPr>
        <p:txBody>
          <a:bodyPr/>
          <a:lstStyle>
            <a:lvl1pPr>
              <a:defRPr/>
            </a:lvl1pPr>
          </a:lstStyle>
          <a:p>
            <a:r>
              <a:rPr lang="en-US" altLang="de-DE"/>
              <a:t>Vier Nächte auf dem Calar Alto</a:t>
            </a:r>
          </a:p>
        </p:txBody>
      </p:sp>
      <p:sp>
        <p:nvSpPr>
          <p:cNvPr id="5" name="Foliennummernplatzhalter 4"/>
          <p:cNvSpPr>
            <a:spLocks noGrp="1"/>
          </p:cNvSpPr>
          <p:nvPr>
            <p:ph type="sldNum" sz="quarter" idx="12"/>
          </p:nvPr>
        </p:nvSpPr>
        <p:spPr>
          <a:xfrm>
            <a:off x="6553200" y="6248400"/>
            <a:ext cx="1905000" cy="457200"/>
          </a:xfrm>
        </p:spPr>
        <p:txBody>
          <a:bodyPr/>
          <a:lstStyle>
            <a:lvl1pPr>
              <a:defRPr/>
            </a:lvl1pPr>
          </a:lstStyle>
          <a:p>
            <a:fld id="{BED7683C-3453-48AF-B953-C89EA265E133}" type="slidenum">
              <a:rPr lang="en-US" altLang="de-DE"/>
              <a:pPr/>
              <a:t>‹Nr.›</a:t>
            </a:fld>
            <a:endParaRPr lang="en-US" altLang="de-DE"/>
          </a:p>
        </p:txBody>
      </p:sp>
    </p:spTree>
    <p:extLst>
      <p:ext uri="{BB962C8B-B14F-4D97-AF65-F5344CB8AC3E}">
        <p14:creationId xmlns:p14="http://schemas.microsoft.com/office/powerpoint/2010/main" val="346350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a:t>Vier Nächte auf dem Calar Alto</a:t>
            </a:r>
          </a:p>
        </p:txBody>
      </p:sp>
      <p:sp>
        <p:nvSpPr>
          <p:cNvPr id="6" name="Foliennummernplatzhalter 5"/>
          <p:cNvSpPr>
            <a:spLocks noGrp="1"/>
          </p:cNvSpPr>
          <p:nvPr>
            <p:ph type="sldNum" sz="quarter" idx="12"/>
          </p:nvPr>
        </p:nvSpPr>
        <p:spPr/>
        <p:txBody>
          <a:bodyPr/>
          <a:lstStyle>
            <a:lvl1pPr>
              <a:defRPr/>
            </a:lvl1pPr>
          </a:lstStyle>
          <a:p>
            <a:fld id="{5696C7C9-3C40-4182-B114-57DAFDBBD9E4}" type="slidenum">
              <a:rPr lang="en-US" altLang="de-DE"/>
              <a:pPr/>
              <a:t>‹Nr.›</a:t>
            </a:fld>
            <a:endParaRPr lang="en-US" altLang="de-DE"/>
          </a:p>
        </p:txBody>
      </p:sp>
    </p:spTree>
    <p:extLst>
      <p:ext uri="{BB962C8B-B14F-4D97-AF65-F5344CB8AC3E}">
        <p14:creationId xmlns:p14="http://schemas.microsoft.com/office/powerpoint/2010/main" val="103371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a:t>Vier Nächte auf dem Calar Alto</a:t>
            </a:r>
          </a:p>
        </p:txBody>
      </p:sp>
      <p:sp>
        <p:nvSpPr>
          <p:cNvPr id="6" name="Foliennummernplatzhalter 5"/>
          <p:cNvSpPr>
            <a:spLocks noGrp="1"/>
          </p:cNvSpPr>
          <p:nvPr>
            <p:ph type="sldNum" sz="quarter" idx="12"/>
          </p:nvPr>
        </p:nvSpPr>
        <p:spPr/>
        <p:txBody>
          <a:bodyPr/>
          <a:lstStyle>
            <a:lvl1pPr>
              <a:defRPr/>
            </a:lvl1pPr>
          </a:lstStyle>
          <a:p>
            <a:fld id="{1B8C1E19-831F-40BD-B23E-E35BA45D0874}" type="slidenum">
              <a:rPr lang="en-US" altLang="de-DE"/>
              <a:pPr/>
              <a:t>‹Nr.›</a:t>
            </a:fld>
            <a:endParaRPr lang="en-US" altLang="de-DE"/>
          </a:p>
        </p:txBody>
      </p:sp>
    </p:spTree>
    <p:extLst>
      <p:ext uri="{BB962C8B-B14F-4D97-AF65-F5344CB8AC3E}">
        <p14:creationId xmlns:p14="http://schemas.microsoft.com/office/powerpoint/2010/main" val="350305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a:t>Vier Nächte auf dem Calar Alto</a:t>
            </a:r>
          </a:p>
        </p:txBody>
      </p:sp>
      <p:sp>
        <p:nvSpPr>
          <p:cNvPr id="7" name="Foliennummernplatzhalter 6"/>
          <p:cNvSpPr>
            <a:spLocks noGrp="1"/>
          </p:cNvSpPr>
          <p:nvPr>
            <p:ph type="sldNum" sz="quarter" idx="12"/>
          </p:nvPr>
        </p:nvSpPr>
        <p:spPr/>
        <p:txBody>
          <a:bodyPr/>
          <a:lstStyle>
            <a:lvl1pPr>
              <a:defRPr/>
            </a:lvl1pPr>
          </a:lstStyle>
          <a:p>
            <a:fld id="{0ED546A8-5DD8-4EBD-8FAB-B37D55E06396}" type="slidenum">
              <a:rPr lang="en-US" altLang="de-DE"/>
              <a:pPr/>
              <a:t>‹Nr.›</a:t>
            </a:fld>
            <a:endParaRPr lang="en-US" altLang="de-DE"/>
          </a:p>
        </p:txBody>
      </p:sp>
    </p:spTree>
    <p:extLst>
      <p:ext uri="{BB962C8B-B14F-4D97-AF65-F5344CB8AC3E}">
        <p14:creationId xmlns:p14="http://schemas.microsoft.com/office/powerpoint/2010/main" val="1967533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en-US" altLang="de-DE"/>
          </a:p>
        </p:txBody>
      </p:sp>
      <p:sp>
        <p:nvSpPr>
          <p:cNvPr id="8" name="Fußzeilenplatzhalter 7"/>
          <p:cNvSpPr>
            <a:spLocks noGrp="1"/>
          </p:cNvSpPr>
          <p:nvPr>
            <p:ph type="ftr" sz="quarter" idx="11"/>
          </p:nvPr>
        </p:nvSpPr>
        <p:spPr/>
        <p:txBody>
          <a:bodyPr/>
          <a:lstStyle>
            <a:lvl1pPr>
              <a:defRPr/>
            </a:lvl1pPr>
          </a:lstStyle>
          <a:p>
            <a:r>
              <a:rPr lang="en-US" altLang="de-DE"/>
              <a:t>Vier Nächte auf dem Calar Alto</a:t>
            </a:r>
          </a:p>
        </p:txBody>
      </p:sp>
      <p:sp>
        <p:nvSpPr>
          <p:cNvPr id="9" name="Foliennummernplatzhalter 8"/>
          <p:cNvSpPr>
            <a:spLocks noGrp="1"/>
          </p:cNvSpPr>
          <p:nvPr>
            <p:ph type="sldNum" sz="quarter" idx="12"/>
          </p:nvPr>
        </p:nvSpPr>
        <p:spPr/>
        <p:txBody>
          <a:bodyPr/>
          <a:lstStyle>
            <a:lvl1pPr>
              <a:defRPr/>
            </a:lvl1pPr>
          </a:lstStyle>
          <a:p>
            <a:fld id="{4831CD46-130D-45B8-98D6-47A106E2F216}" type="slidenum">
              <a:rPr lang="en-US" altLang="de-DE"/>
              <a:pPr/>
              <a:t>‹Nr.›</a:t>
            </a:fld>
            <a:endParaRPr lang="en-US" altLang="de-DE"/>
          </a:p>
        </p:txBody>
      </p:sp>
    </p:spTree>
    <p:extLst>
      <p:ext uri="{BB962C8B-B14F-4D97-AF65-F5344CB8AC3E}">
        <p14:creationId xmlns:p14="http://schemas.microsoft.com/office/powerpoint/2010/main" val="15315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en-US" altLang="de-DE"/>
          </a:p>
        </p:txBody>
      </p:sp>
      <p:sp>
        <p:nvSpPr>
          <p:cNvPr id="4" name="Fußzeilenplatzhalter 3"/>
          <p:cNvSpPr>
            <a:spLocks noGrp="1"/>
          </p:cNvSpPr>
          <p:nvPr>
            <p:ph type="ftr" sz="quarter" idx="11"/>
          </p:nvPr>
        </p:nvSpPr>
        <p:spPr/>
        <p:txBody>
          <a:bodyPr/>
          <a:lstStyle>
            <a:lvl1pPr>
              <a:defRPr/>
            </a:lvl1pPr>
          </a:lstStyle>
          <a:p>
            <a:r>
              <a:rPr lang="en-US" altLang="de-DE"/>
              <a:t>Vier Nächte auf dem Calar Alto</a:t>
            </a:r>
          </a:p>
        </p:txBody>
      </p:sp>
      <p:sp>
        <p:nvSpPr>
          <p:cNvPr id="5" name="Foliennummernplatzhalter 4"/>
          <p:cNvSpPr>
            <a:spLocks noGrp="1"/>
          </p:cNvSpPr>
          <p:nvPr>
            <p:ph type="sldNum" sz="quarter" idx="12"/>
          </p:nvPr>
        </p:nvSpPr>
        <p:spPr/>
        <p:txBody>
          <a:bodyPr/>
          <a:lstStyle>
            <a:lvl1pPr>
              <a:defRPr/>
            </a:lvl1pPr>
          </a:lstStyle>
          <a:p>
            <a:fld id="{0B285C54-9D68-44E7-B1C8-8F65FA0070A7}" type="slidenum">
              <a:rPr lang="en-US" altLang="de-DE"/>
              <a:pPr/>
              <a:t>‹Nr.›</a:t>
            </a:fld>
            <a:endParaRPr lang="en-US" altLang="de-DE"/>
          </a:p>
        </p:txBody>
      </p:sp>
    </p:spTree>
    <p:extLst>
      <p:ext uri="{BB962C8B-B14F-4D97-AF65-F5344CB8AC3E}">
        <p14:creationId xmlns:p14="http://schemas.microsoft.com/office/powerpoint/2010/main" val="295285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en-US" altLang="de-DE"/>
          </a:p>
        </p:txBody>
      </p:sp>
      <p:sp>
        <p:nvSpPr>
          <p:cNvPr id="3" name="Fußzeilenplatzhalter 2"/>
          <p:cNvSpPr>
            <a:spLocks noGrp="1"/>
          </p:cNvSpPr>
          <p:nvPr>
            <p:ph type="ftr" sz="quarter" idx="11"/>
          </p:nvPr>
        </p:nvSpPr>
        <p:spPr/>
        <p:txBody>
          <a:bodyPr/>
          <a:lstStyle>
            <a:lvl1pPr>
              <a:defRPr/>
            </a:lvl1pPr>
          </a:lstStyle>
          <a:p>
            <a:r>
              <a:rPr lang="en-US" altLang="de-DE"/>
              <a:t>Vier Nächte auf dem Calar Alto</a:t>
            </a:r>
          </a:p>
        </p:txBody>
      </p:sp>
      <p:sp>
        <p:nvSpPr>
          <p:cNvPr id="4" name="Foliennummernplatzhalter 3"/>
          <p:cNvSpPr>
            <a:spLocks noGrp="1"/>
          </p:cNvSpPr>
          <p:nvPr>
            <p:ph type="sldNum" sz="quarter" idx="12"/>
          </p:nvPr>
        </p:nvSpPr>
        <p:spPr/>
        <p:txBody>
          <a:bodyPr/>
          <a:lstStyle>
            <a:lvl1pPr>
              <a:defRPr/>
            </a:lvl1pPr>
          </a:lstStyle>
          <a:p>
            <a:fld id="{B47DDC4D-E267-4D3C-ACF4-26B750402308}" type="slidenum">
              <a:rPr lang="en-US" altLang="de-DE"/>
              <a:pPr/>
              <a:t>‹Nr.›</a:t>
            </a:fld>
            <a:endParaRPr lang="en-US" altLang="de-DE"/>
          </a:p>
        </p:txBody>
      </p:sp>
    </p:spTree>
    <p:extLst>
      <p:ext uri="{BB962C8B-B14F-4D97-AF65-F5344CB8AC3E}">
        <p14:creationId xmlns:p14="http://schemas.microsoft.com/office/powerpoint/2010/main" val="387216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a:t>Vier Nächte auf dem Calar Alto</a:t>
            </a:r>
          </a:p>
        </p:txBody>
      </p:sp>
      <p:sp>
        <p:nvSpPr>
          <p:cNvPr id="7" name="Foliennummernplatzhalter 6"/>
          <p:cNvSpPr>
            <a:spLocks noGrp="1"/>
          </p:cNvSpPr>
          <p:nvPr>
            <p:ph type="sldNum" sz="quarter" idx="12"/>
          </p:nvPr>
        </p:nvSpPr>
        <p:spPr/>
        <p:txBody>
          <a:bodyPr/>
          <a:lstStyle>
            <a:lvl1pPr>
              <a:defRPr/>
            </a:lvl1pPr>
          </a:lstStyle>
          <a:p>
            <a:fld id="{802C8A67-6DD9-4ABA-9BF7-15A80C87B2EC}" type="slidenum">
              <a:rPr lang="en-US" altLang="de-DE"/>
              <a:pPr/>
              <a:t>‹Nr.›</a:t>
            </a:fld>
            <a:endParaRPr lang="en-US" altLang="de-DE"/>
          </a:p>
        </p:txBody>
      </p:sp>
    </p:spTree>
    <p:extLst>
      <p:ext uri="{BB962C8B-B14F-4D97-AF65-F5344CB8AC3E}">
        <p14:creationId xmlns:p14="http://schemas.microsoft.com/office/powerpoint/2010/main" val="386591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a:t>Vier Nächte auf dem Calar Alto</a:t>
            </a:r>
          </a:p>
        </p:txBody>
      </p:sp>
      <p:sp>
        <p:nvSpPr>
          <p:cNvPr id="7" name="Foliennummernplatzhalter 6"/>
          <p:cNvSpPr>
            <a:spLocks noGrp="1"/>
          </p:cNvSpPr>
          <p:nvPr>
            <p:ph type="sldNum" sz="quarter" idx="12"/>
          </p:nvPr>
        </p:nvSpPr>
        <p:spPr/>
        <p:txBody>
          <a:bodyPr/>
          <a:lstStyle>
            <a:lvl1pPr>
              <a:defRPr/>
            </a:lvl1pPr>
          </a:lstStyle>
          <a:p>
            <a:fld id="{93A6E6B8-C695-403B-B66B-4478427FC51D}" type="slidenum">
              <a:rPr lang="en-US" altLang="de-DE"/>
              <a:pPr/>
              <a:t>‹Nr.›</a:t>
            </a:fld>
            <a:endParaRPr lang="en-US" altLang="de-DE"/>
          </a:p>
        </p:txBody>
      </p:sp>
    </p:spTree>
    <p:extLst>
      <p:ext uri="{BB962C8B-B14F-4D97-AF65-F5344CB8AC3E}">
        <p14:creationId xmlns:p14="http://schemas.microsoft.com/office/powerpoint/2010/main" val="373825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90115"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0116"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0117"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0118"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0119"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0120"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0121"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0122"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0123" name="Rectangle 11"/>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90124" name="Rectangle 12"/>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90125" name="Rectangle 1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de-DE"/>
          </a:p>
        </p:txBody>
      </p:sp>
      <p:sp>
        <p:nvSpPr>
          <p:cNvPr id="90126" name="Rectangle 1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de-DE"/>
              <a:t>Vier Nächte auf dem Calar Alto</a:t>
            </a:r>
          </a:p>
        </p:txBody>
      </p:sp>
      <p:sp>
        <p:nvSpPr>
          <p:cNvPr id="90127" name="Rectangle 1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A308753-3E09-4EB1-82EC-745BCD98036D}" type="slidenum">
              <a:rPr lang="en-US" altLang="de-DE"/>
              <a:pPr/>
              <a:t>‹Nr.›</a:t>
            </a:fld>
            <a:endParaRPr lang="en-US" altLang="de-DE"/>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90114"/>
                                        </p:tgtEl>
                                        <p:attrNameLst>
                                          <p:attrName>style.visibility</p:attrName>
                                        </p:attrNameLst>
                                      </p:cBhvr>
                                      <p:to>
                                        <p:strVal val="visible"/>
                                      </p:to>
                                    </p:set>
                                    <p:anim calcmode="lin" valueType="num">
                                      <p:cBhvr additive="base">
                                        <p:cTn id="7" dur="500" fill="hold"/>
                                        <p:tgtEl>
                                          <p:spTgt spid="90114"/>
                                        </p:tgtEl>
                                        <p:attrNameLst>
                                          <p:attrName>ppt_x</p:attrName>
                                        </p:attrNameLst>
                                      </p:cBhvr>
                                      <p:tavLst>
                                        <p:tav tm="0">
                                          <p:val>
                                            <p:strVal val="0-#ppt_w/2"/>
                                          </p:val>
                                        </p:tav>
                                        <p:tav tm="100000">
                                          <p:val>
                                            <p:strVal val="#ppt_x"/>
                                          </p:val>
                                        </p:tav>
                                      </p:tavLst>
                                    </p:anim>
                                    <p:anim calcmode="lin" valueType="num">
                                      <p:cBhvr additive="base">
                                        <p:cTn id="8" dur="500" fill="hold"/>
                                        <p:tgtEl>
                                          <p:spTgt spid="9011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901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hyperlink" Target="http://asteroid.lowell.edu/cgi-bin/obsstrat" TargetMode="Externa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asteroid.lowell.edu/cgi-bin/koehn/obsstrat" TargetMode="External"/><Relationship Id="rId5" Type="http://schemas.openxmlformats.org/officeDocument/2006/relationships/hyperlink" Target="http://asteroid.lowell.edu/cgi-bin/obsstrat"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SkyMorph%20Moving%20Object%20Detection%202007%20RH14.htm" TargetMode="External"/><Relationship Id="rId4" Type="http://schemas.openxmlformats.org/officeDocument/2006/relationships/hyperlink" Target="http://skyview.gsfc.nasa.gov/cgi-bin/skymorph/mobs.p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MPCReport1.txt" TargetMode="External"/><Relationship Id="rId3" Type="http://schemas.openxmlformats.org/officeDocument/2006/relationships/hyperlink" Target="http://asteroid.lowell.edu/cgi-bin/astplot" TargetMode="External"/><Relationship Id="rId7" Type="http://schemas.openxmlformats.org/officeDocument/2006/relationships/hyperlink" Target="http://home.arcor.de/erwinschwab/566/"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home.arcor.de/erwinschwab/608/" TargetMode="External"/><Relationship Id="rId5" Type="http://schemas.openxmlformats.org/officeDocument/2006/relationships/hyperlink" Target="http://home.arcor.de/erwinschwab/644/" TargetMode="External"/><Relationship Id="rId4" Type="http://schemas.openxmlformats.org/officeDocument/2006/relationships/hyperlink" Target="Asteroid%20Chart%202002-10-04%20122513%2001%2021%2007.50%20+14%2040%2035.ht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cfa-www.harvard.edu/iau/MPEph/MPEph.html" TargetMode="External"/><Relationship Id="rId13" Type="http://schemas.openxmlformats.org/officeDocument/2006/relationships/hyperlink" Target="Asteroid%20Position%20Uncertainty%20Graph%202007RH14%20nachher.htm" TargetMode="External"/><Relationship Id="rId3" Type="http://schemas.openxmlformats.org/officeDocument/2006/relationships/hyperlink" Target="http://www.fitsblink.net/residuals/index.html" TargetMode="External"/><Relationship Id="rId7" Type="http://schemas.openxmlformats.org/officeDocument/2006/relationships/hyperlink" Target="2007%20RH14_elements_residuals.txt" TargetMode="External"/><Relationship Id="rId12" Type="http://schemas.openxmlformats.org/officeDocument/2006/relationships/hyperlink" Target="Asteroid%20Position%20Uncertainty%20Graph%20mag19.htm" TargetMode="External"/><Relationship Id="rId2" Type="http://schemas.openxmlformats.org/officeDocument/2006/relationships/notesSlide" Target="../notesSlides/notesSlide5.xml"/><Relationship Id="rId16" Type="http://schemas.openxmlformats.org/officeDocument/2006/relationships/hyperlink" Target="MPCircular62868_Ausschnitt.jpg" TargetMode="External"/><Relationship Id="rId1" Type="http://schemas.openxmlformats.org/officeDocument/2006/relationships/slideLayout" Target="../slideLayouts/slideLayout2.xml"/><Relationship Id="rId6" Type="http://schemas.openxmlformats.org/officeDocument/2006/relationships/hyperlink" Target="http://hamilton.dm.unipi.it/cgi-bin/astdys/astibo" TargetMode="External"/><Relationship Id="rId11" Type="http://schemas.openxmlformats.org/officeDocument/2006/relationships/hyperlink" Target="http://asteroid.lowell.edu/cgi-bin/obsstrat" TargetMode="External"/><Relationship Id="rId5" Type="http://schemas.openxmlformats.org/officeDocument/2006/relationships/hyperlink" Target="findorb/find_o32.exe" TargetMode="External"/><Relationship Id="rId15" Type="http://schemas.openxmlformats.org/officeDocument/2006/relationships/hyperlink" Target="MPCircular62869_Ausschnitt.jpg" TargetMode="External"/><Relationship Id="rId10" Type="http://schemas.openxmlformats.org/officeDocument/2006/relationships/hyperlink" Target="Minor%20Planet%20Ephemeris%202007%20RH14%20nachher.htm" TargetMode="External"/><Relationship Id="rId4" Type="http://schemas.openxmlformats.org/officeDocument/2006/relationships/hyperlink" Target="Asteroid%20observation%20residuals.htm" TargetMode="External"/><Relationship Id="rId9" Type="http://schemas.openxmlformats.org/officeDocument/2006/relationships/hyperlink" Target="Minor%20Planet%20Ephemeris%20vorher.htm" TargetMode="External"/><Relationship Id="rId14" Type="http://schemas.openxmlformats.org/officeDocument/2006/relationships/hyperlink" Target="MPCircular61169_Ausschnitt.jp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Asteroid%20Position%20Uncertainty%20Graph%20mag19.htm" TargetMode="External"/><Relationship Id="rId3" Type="http://schemas.openxmlformats.org/officeDocument/2006/relationships/image" Target="../media/image4.png"/><Relationship Id="rId7" Type="http://schemas.openxmlformats.org/officeDocument/2006/relationships/hyperlink" Target="http://asteroid.lowell.edu/cgi-bin/astplot"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asteroid.lowell.edu/cgi-bin/obsstrat" TargetMode="External"/><Relationship Id="rId5" Type="http://schemas.openxmlformats.org/officeDocument/2006/relationships/hyperlink" Target="http://asteroid.lowell.edu/cgi-bin/koehn/obsstrat" TargetMode="External"/><Relationship Id="rId4" Type="http://schemas.openxmlformats.org/officeDocument/2006/relationships/image" Target="../media/image5.png"/><Relationship Id="rId9" Type="http://schemas.openxmlformats.org/officeDocument/2006/relationships/hyperlink" Target="Asteroid%20Position%20Uncertainty%20Graph%202007RH14%20nachher.ht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MPCReport1.txt" TargetMode="External"/><Relationship Id="rId3" Type="http://schemas.openxmlformats.org/officeDocument/2006/relationships/image" Target="../media/image6.png"/><Relationship Id="rId7" Type="http://schemas.openxmlformats.org/officeDocument/2006/relationships/hyperlink" Target="Animation.ht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gif"/><Relationship Id="rId5" Type="http://schemas.openxmlformats.org/officeDocument/2006/relationships/hyperlink" Target="http://asteroid.lowell.edu/cgi-bin/astplot" TargetMode="External"/><Relationship Id="rId10" Type="http://schemas.openxmlformats.org/officeDocument/2006/relationships/hyperlink" Target="findorb/find_o32.exe" TargetMode="External"/><Relationship Id="rId4" Type="http://schemas.openxmlformats.org/officeDocument/2006/relationships/hyperlink" Target="Asteroid%20observation%20residuals.htm" TargetMode="External"/><Relationship Id="rId9" Type="http://schemas.openxmlformats.org/officeDocument/2006/relationships/hyperlink" Target="2007%20RH14_elements_residuals.t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asteroid.lowell.edu/cgi-bin/astplo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asteroid.lowell.edu/cgi-bin/koehn/obsstrat" TargetMode="External"/><Relationship Id="rId4" Type="http://schemas.openxmlformats.org/officeDocument/2006/relationships/hyperlink" Target="http://asteroid.lowell.edu/cgi-bin/obsstrat"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0" y="76200"/>
            <a:ext cx="91440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r>
              <a:rPr kumimoji="0" lang="en-US" altLang="de-DE" sz="2400" b="1">
                <a:solidFill>
                  <a:schemeClr val="accent1"/>
                </a:solidFill>
                <a:latin typeface="Arial" charset="0"/>
              </a:rPr>
              <a:t>Suche nach Prediscovery-Aufnahmen im NEAT-Online Archiv</a:t>
            </a:r>
            <a:endParaRPr kumimoji="0" lang="en-US" altLang="de-DE" sz="2400">
              <a:solidFill>
                <a:schemeClr val="accent1"/>
              </a:solidFill>
              <a:latin typeface="Arial" charset="0"/>
            </a:endParaRPr>
          </a:p>
        </p:txBody>
      </p:sp>
      <p:sp>
        <p:nvSpPr>
          <p:cNvPr id="274436" name="Rectangle 4"/>
          <p:cNvSpPr>
            <a:spLocks noChangeArrowheads="1"/>
          </p:cNvSpPr>
          <p:nvPr/>
        </p:nvSpPr>
        <p:spPr bwMode="auto">
          <a:xfrm>
            <a:off x="179388" y="908050"/>
            <a:ext cx="91440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80000"/>
              </a:lnSpc>
              <a:buFontTx/>
              <a:buNone/>
            </a:pPr>
            <a:r>
              <a:rPr kumimoji="0" lang="de-DE" altLang="de-DE" sz="1800">
                <a:solidFill>
                  <a:schemeClr val="accent1"/>
                </a:solidFill>
                <a:latin typeface="Arial" charset="0"/>
              </a:rPr>
              <a:t>Wozu?</a:t>
            </a:r>
          </a:p>
          <a:p>
            <a:pPr>
              <a:lnSpc>
                <a:spcPct val="80000"/>
              </a:lnSpc>
              <a:buFontTx/>
              <a:buNone/>
            </a:pPr>
            <a:r>
              <a:rPr kumimoji="0" lang="de-DE" altLang="de-DE" sz="1800">
                <a:solidFill>
                  <a:schemeClr val="accent1"/>
                </a:solidFill>
                <a:latin typeface="Arial" charset="0"/>
              </a:rPr>
              <a:t>Bahnverbesserung für baldige Nummerierung</a:t>
            </a:r>
          </a:p>
          <a:p>
            <a:pPr>
              <a:lnSpc>
                <a:spcPct val="80000"/>
              </a:lnSpc>
              <a:buFontTx/>
              <a:buNone/>
            </a:pPr>
            <a:endParaRPr kumimoji="0" lang="de-DE" altLang="de-DE" sz="1800">
              <a:solidFill>
                <a:schemeClr val="accent1"/>
              </a:solidFill>
              <a:latin typeface="Arial" charset="0"/>
            </a:endParaRPr>
          </a:p>
          <a:p>
            <a:pPr>
              <a:lnSpc>
                <a:spcPct val="80000"/>
              </a:lnSpc>
              <a:buFontTx/>
              <a:buNone/>
            </a:pPr>
            <a:r>
              <a:rPr kumimoji="0" lang="de-DE" altLang="de-DE" sz="1800">
                <a:solidFill>
                  <a:schemeClr val="accent1"/>
                </a:solidFill>
                <a:latin typeface="Arial" charset="0"/>
              </a:rPr>
              <a:t>NEAT: Near-Earth Asteroid Tracking (NASA)</a:t>
            </a:r>
          </a:p>
          <a:p>
            <a:pPr>
              <a:lnSpc>
                <a:spcPct val="80000"/>
              </a:lnSpc>
              <a:buFontTx/>
              <a:buNone/>
            </a:pPr>
            <a:r>
              <a:rPr kumimoji="0" lang="de-DE" altLang="de-DE" sz="1800">
                <a:solidFill>
                  <a:schemeClr val="accent1"/>
                </a:solidFill>
                <a:latin typeface="Arial" charset="0"/>
              </a:rPr>
              <a:t>Haleakala, Hawaii, USA (Obscode: 566 &amp; 608)</a:t>
            </a:r>
          </a:p>
          <a:p>
            <a:pPr>
              <a:lnSpc>
                <a:spcPct val="80000"/>
              </a:lnSpc>
              <a:buFontTx/>
              <a:buNone/>
            </a:pPr>
            <a:r>
              <a:rPr kumimoji="0" lang="de-DE" altLang="de-DE" sz="1800">
                <a:solidFill>
                  <a:schemeClr val="accent1"/>
                </a:solidFill>
                <a:latin typeface="Arial" charset="0"/>
              </a:rPr>
              <a:t>Palomar Mountain, USA (Obscode: 644) </a:t>
            </a:r>
          </a:p>
          <a:p>
            <a:pPr>
              <a:lnSpc>
                <a:spcPct val="80000"/>
              </a:lnSpc>
              <a:buFontTx/>
              <a:buNone/>
            </a:pPr>
            <a:endParaRPr kumimoji="0" lang="de-DE" altLang="de-DE" sz="1800">
              <a:solidFill>
                <a:schemeClr val="accent1"/>
              </a:solidFill>
              <a:latin typeface="Arial" charset="0"/>
            </a:endParaRPr>
          </a:p>
          <a:p>
            <a:pPr>
              <a:lnSpc>
                <a:spcPct val="80000"/>
              </a:lnSpc>
              <a:buFontTx/>
              <a:buNone/>
            </a:pPr>
            <a:endParaRPr kumimoji="0" lang="de-DE" altLang="de-DE" sz="1800">
              <a:solidFill>
                <a:schemeClr val="accent1"/>
              </a:solidFill>
              <a:latin typeface="Arial" charset="0"/>
            </a:endParaRPr>
          </a:p>
          <a:p>
            <a:pPr>
              <a:lnSpc>
                <a:spcPct val="80000"/>
              </a:lnSpc>
              <a:buFontTx/>
              <a:buNone/>
            </a:pPr>
            <a:r>
              <a:rPr kumimoji="0" lang="de-DE" altLang="de-DE" sz="1800">
                <a:solidFill>
                  <a:schemeClr val="accent1"/>
                </a:solidFill>
                <a:latin typeface="Arial" charset="0"/>
              </a:rPr>
              <a:t>INHALT</a:t>
            </a:r>
          </a:p>
          <a:p>
            <a:pPr>
              <a:lnSpc>
                <a:spcPct val="80000"/>
              </a:lnSpc>
              <a:buFontTx/>
              <a:buNone/>
            </a:pPr>
            <a:endParaRPr kumimoji="0" lang="de-DE" altLang="de-DE" sz="1800">
              <a:solidFill>
                <a:schemeClr val="accent1"/>
              </a:solidFill>
              <a:latin typeface="Arial" charset="0"/>
            </a:endParaRPr>
          </a:p>
          <a:p>
            <a:pPr>
              <a:lnSpc>
                <a:spcPct val="80000"/>
              </a:lnSpc>
            </a:pPr>
            <a:r>
              <a:rPr kumimoji="0" lang="de-DE" altLang="de-DE" sz="1800">
                <a:solidFill>
                  <a:schemeClr val="accent1"/>
                </a:solidFill>
                <a:latin typeface="Arial" charset="0"/>
              </a:rPr>
              <a:t>Recherche mittels Suchmaschine Skymorph und Bilder herunterladen</a:t>
            </a:r>
          </a:p>
          <a:p>
            <a:pPr>
              <a:lnSpc>
                <a:spcPct val="80000"/>
              </a:lnSpc>
            </a:pPr>
            <a:endParaRPr kumimoji="0" lang="de-DE" altLang="de-DE" sz="1800">
              <a:solidFill>
                <a:schemeClr val="accent1"/>
              </a:solidFill>
              <a:latin typeface="Arial" charset="0"/>
            </a:endParaRPr>
          </a:p>
          <a:p>
            <a:pPr>
              <a:lnSpc>
                <a:spcPct val="80000"/>
              </a:lnSpc>
            </a:pPr>
            <a:r>
              <a:rPr kumimoji="0" lang="de-DE" altLang="de-DE" sz="1800">
                <a:solidFill>
                  <a:schemeClr val="accent1"/>
                </a:solidFill>
                <a:latin typeface="Arial" charset="0"/>
              </a:rPr>
              <a:t>Aufsuchkarte darstellen</a:t>
            </a:r>
          </a:p>
          <a:p>
            <a:pPr>
              <a:lnSpc>
                <a:spcPct val="80000"/>
              </a:lnSpc>
            </a:pPr>
            <a:endParaRPr kumimoji="0" lang="de-DE" altLang="de-DE" sz="1800">
              <a:solidFill>
                <a:schemeClr val="accent1"/>
              </a:solidFill>
              <a:latin typeface="Arial" charset="0"/>
            </a:endParaRPr>
          </a:p>
          <a:p>
            <a:pPr>
              <a:lnSpc>
                <a:spcPct val="80000"/>
              </a:lnSpc>
            </a:pPr>
            <a:r>
              <a:rPr kumimoji="0" lang="de-DE" altLang="de-DE" sz="1800">
                <a:solidFill>
                  <a:schemeClr val="accent1"/>
                </a:solidFill>
                <a:latin typeface="Arial" charset="0"/>
              </a:rPr>
              <a:t>Auswertung</a:t>
            </a:r>
          </a:p>
          <a:p>
            <a:pPr>
              <a:lnSpc>
                <a:spcPct val="80000"/>
              </a:lnSpc>
            </a:pPr>
            <a:endParaRPr kumimoji="0" lang="de-DE" altLang="de-DE" sz="1800">
              <a:solidFill>
                <a:schemeClr val="accent1"/>
              </a:solidFill>
              <a:latin typeface="Arial" charset="0"/>
            </a:endParaRPr>
          </a:p>
          <a:p>
            <a:pPr>
              <a:lnSpc>
                <a:spcPct val="80000"/>
              </a:lnSpc>
            </a:pPr>
            <a:r>
              <a:rPr kumimoji="0" lang="de-DE" altLang="de-DE" sz="1800">
                <a:solidFill>
                  <a:schemeClr val="accent1"/>
                </a:solidFill>
                <a:latin typeface="Arial" charset="0"/>
              </a:rPr>
              <a:t>Kontrolle der Messungen</a:t>
            </a:r>
          </a:p>
          <a:p>
            <a:pPr>
              <a:lnSpc>
                <a:spcPct val="80000"/>
              </a:lnSpc>
            </a:pPr>
            <a:endParaRPr kumimoji="0" lang="de-DE" altLang="de-DE" sz="1800">
              <a:solidFill>
                <a:schemeClr val="accent1"/>
              </a:solidFill>
              <a:latin typeface="Arial" charset="0"/>
            </a:endParaRPr>
          </a:p>
          <a:p>
            <a:pPr>
              <a:lnSpc>
                <a:spcPct val="80000"/>
              </a:lnSpc>
            </a:pPr>
            <a:r>
              <a:rPr kumimoji="0" lang="de-DE" altLang="de-DE" sz="1800">
                <a:solidFill>
                  <a:schemeClr val="accent1"/>
                </a:solidFill>
                <a:latin typeface="Arial" charset="0"/>
              </a:rPr>
              <a:t>Ergebnisse</a:t>
            </a:r>
          </a:p>
          <a:p>
            <a:pPr>
              <a:lnSpc>
                <a:spcPct val="80000"/>
              </a:lnSpc>
              <a:buFontTx/>
              <a:buNone/>
            </a:pPr>
            <a:endParaRPr kumimoji="0" lang="de-DE" altLang="de-DE" sz="1800">
              <a:solidFill>
                <a:schemeClr val="accent1"/>
              </a:solidFill>
              <a:latin typeface="Arial" charset="0"/>
            </a:endParaRPr>
          </a:p>
          <a:p>
            <a:pPr>
              <a:lnSpc>
                <a:spcPct val="80000"/>
              </a:lnSpc>
              <a:buFontTx/>
              <a:buNone/>
            </a:pPr>
            <a:endParaRPr kumimoji="0" lang="de-DE" altLang="de-DE" sz="1800">
              <a:solidFill>
                <a:schemeClr val="accent1"/>
              </a:solidFill>
              <a:latin typeface="Arial" charset="0"/>
            </a:endParaRPr>
          </a:p>
          <a:p>
            <a:pPr>
              <a:lnSpc>
                <a:spcPct val="80000"/>
              </a:lnSpc>
              <a:buFontTx/>
              <a:buNone/>
            </a:pPr>
            <a:endParaRPr kumimoji="0" lang="de-DE" altLang="de-DE" sz="1800">
              <a:latin typeface="Arial" charset="0"/>
            </a:endParaRPr>
          </a:p>
          <a:p>
            <a:pPr>
              <a:lnSpc>
                <a:spcPct val="80000"/>
              </a:lnSpc>
              <a:buFontTx/>
              <a:buNone/>
            </a:pPr>
            <a:endParaRPr kumimoji="0" lang="de-DE" altLang="de-DE" sz="1800">
              <a:latin typeface="Arial" charset="0"/>
            </a:endParaRPr>
          </a:p>
          <a:p>
            <a:pPr>
              <a:lnSpc>
                <a:spcPct val="80000"/>
              </a:lnSpc>
              <a:buFontTx/>
              <a:buNone/>
            </a:pPr>
            <a:endParaRPr kumimoji="0" lang="de-DE" altLang="de-DE" sz="1800">
              <a:latin typeface="Arial" charset="0"/>
            </a:endParaRPr>
          </a:p>
          <a:p>
            <a:pPr>
              <a:lnSpc>
                <a:spcPct val="80000"/>
              </a:lnSpc>
              <a:buFontTx/>
              <a:buNone/>
            </a:pPr>
            <a:endParaRPr kumimoji="0" lang="de-DE" altLang="de-DE" sz="1800">
              <a:latin typeface="Arial" charset="0"/>
            </a:endParaRPr>
          </a:p>
        </p:txBody>
      </p:sp>
      <p:sp>
        <p:nvSpPr>
          <p:cNvPr id="274437" name="Rectangle 5"/>
          <p:cNvSpPr>
            <a:spLocks noChangeArrowheads="1"/>
          </p:cNvSpPr>
          <p:nvPr/>
        </p:nvSpPr>
        <p:spPr bwMode="auto">
          <a:xfrm>
            <a:off x="0" y="6524625"/>
            <a:ext cx="9144000" cy="5048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a:spcBef>
                <a:spcPct val="20000"/>
              </a:spcBef>
              <a:buChar char="–"/>
              <a:defRPr sz="2000">
                <a:solidFill>
                  <a:schemeClr val="tx1"/>
                </a:solidFill>
                <a:latin typeface="Times New Roman" pitchFamily="18" charset="0"/>
              </a:defRPr>
            </a:lvl4pPr>
            <a:lvl5pPr>
              <a:spcBef>
                <a:spcPct val="20000"/>
              </a:spcBef>
              <a:buChar cha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kumimoji="0" lang="en-US" altLang="de-DE" sz="1600" b="1">
                <a:solidFill>
                  <a:schemeClr val="accent1"/>
                </a:solidFill>
                <a:latin typeface="Arial" charset="0"/>
              </a:rPr>
              <a:t>Erwin Schwab						Kleinplanetentagung 2008</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 calcmode="lin" valueType="num">
                                      <p:cBhvr additive="base">
                                        <p:cTn id="7" dur="500" fill="hold"/>
                                        <p:tgtEl>
                                          <p:spTgt spid="2744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44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4436">
                                            <p:txEl>
                                              <p:pRg st="1" end="1"/>
                                            </p:txEl>
                                          </p:spTgt>
                                        </p:tgtEl>
                                        <p:attrNameLst>
                                          <p:attrName>style.visibility</p:attrName>
                                        </p:attrNameLst>
                                      </p:cBhvr>
                                      <p:to>
                                        <p:strVal val="visible"/>
                                      </p:to>
                                    </p:set>
                                    <p:anim calcmode="lin" valueType="num">
                                      <p:cBhvr additive="base">
                                        <p:cTn id="13" dur="500" fill="hold"/>
                                        <p:tgtEl>
                                          <p:spTgt spid="27443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44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4436">
                                            <p:txEl>
                                              <p:pRg st="3" end="3"/>
                                            </p:txEl>
                                          </p:spTgt>
                                        </p:tgtEl>
                                        <p:attrNameLst>
                                          <p:attrName>style.visibility</p:attrName>
                                        </p:attrNameLst>
                                      </p:cBhvr>
                                      <p:to>
                                        <p:strVal val="visible"/>
                                      </p:to>
                                    </p:set>
                                    <p:anim calcmode="lin" valueType="num">
                                      <p:cBhvr additive="base">
                                        <p:cTn id="19" dur="500" fill="hold"/>
                                        <p:tgtEl>
                                          <p:spTgt spid="27443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443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4436">
                                            <p:txEl>
                                              <p:pRg st="4" end="4"/>
                                            </p:txEl>
                                          </p:spTgt>
                                        </p:tgtEl>
                                        <p:attrNameLst>
                                          <p:attrName>style.visibility</p:attrName>
                                        </p:attrNameLst>
                                      </p:cBhvr>
                                      <p:to>
                                        <p:strVal val="visible"/>
                                      </p:to>
                                    </p:set>
                                    <p:anim calcmode="lin" valueType="num">
                                      <p:cBhvr additive="base">
                                        <p:cTn id="25" dur="500" fill="hold"/>
                                        <p:tgtEl>
                                          <p:spTgt spid="27443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443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4436">
                                            <p:txEl>
                                              <p:pRg st="5" end="5"/>
                                            </p:txEl>
                                          </p:spTgt>
                                        </p:tgtEl>
                                        <p:attrNameLst>
                                          <p:attrName>style.visibility</p:attrName>
                                        </p:attrNameLst>
                                      </p:cBhvr>
                                      <p:to>
                                        <p:strVal val="visible"/>
                                      </p:to>
                                    </p:set>
                                    <p:anim calcmode="lin" valueType="num">
                                      <p:cBhvr additive="base">
                                        <p:cTn id="31" dur="500" fill="hold"/>
                                        <p:tgtEl>
                                          <p:spTgt spid="27443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443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4436">
                                            <p:txEl>
                                              <p:pRg st="8" end="8"/>
                                            </p:txEl>
                                          </p:spTgt>
                                        </p:tgtEl>
                                        <p:attrNameLst>
                                          <p:attrName>style.visibility</p:attrName>
                                        </p:attrNameLst>
                                      </p:cBhvr>
                                      <p:to>
                                        <p:strVal val="visible"/>
                                      </p:to>
                                    </p:set>
                                    <p:anim calcmode="lin" valueType="num">
                                      <p:cBhvr additive="base">
                                        <p:cTn id="37" dur="500" fill="hold"/>
                                        <p:tgtEl>
                                          <p:spTgt spid="274436">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4436">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74436">
                                            <p:txEl>
                                              <p:pRg st="10" end="10"/>
                                            </p:txEl>
                                          </p:spTgt>
                                        </p:tgtEl>
                                        <p:attrNameLst>
                                          <p:attrName>style.visibility</p:attrName>
                                        </p:attrNameLst>
                                      </p:cBhvr>
                                      <p:to>
                                        <p:strVal val="visible"/>
                                      </p:to>
                                    </p:set>
                                    <p:anim calcmode="lin" valueType="num">
                                      <p:cBhvr additive="base">
                                        <p:cTn id="41" dur="500" fill="hold"/>
                                        <p:tgtEl>
                                          <p:spTgt spid="274436">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74436">
                                            <p:txEl>
                                              <p:pRg st="10" end="10"/>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74436">
                                            <p:txEl>
                                              <p:pRg st="12" end="12"/>
                                            </p:txEl>
                                          </p:spTgt>
                                        </p:tgtEl>
                                        <p:attrNameLst>
                                          <p:attrName>style.visibility</p:attrName>
                                        </p:attrNameLst>
                                      </p:cBhvr>
                                      <p:to>
                                        <p:strVal val="visible"/>
                                      </p:to>
                                    </p:set>
                                    <p:anim calcmode="lin" valueType="num">
                                      <p:cBhvr additive="base">
                                        <p:cTn id="45" dur="500" fill="hold"/>
                                        <p:tgtEl>
                                          <p:spTgt spid="274436">
                                            <p:txEl>
                                              <p:pRg st="12" end="1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74436">
                                            <p:txEl>
                                              <p:pRg st="12" end="12"/>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74436">
                                            <p:txEl>
                                              <p:pRg st="14" end="14"/>
                                            </p:txEl>
                                          </p:spTgt>
                                        </p:tgtEl>
                                        <p:attrNameLst>
                                          <p:attrName>style.visibility</p:attrName>
                                        </p:attrNameLst>
                                      </p:cBhvr>
                                      <p:to>
                                        <p:strVal val="visible"/>
                                      </p:to>
                                    </p:set>
                                    <p:anim calcmode="lin" valueType="num">
                                      <p:cBhvr additive="base">
                                        <p:cTn id="49" dur="500" fill="hold"/>
                                        <p:tgtEl>
                                          <p:spTgt spid="274436">
                                            <p:txEl>
                                              <p:pRg st="14" end="1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74436">
                                            <p:txEl>
                                              <p:pRg st="14" end="14"/>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74436">
                                            <p:txEl>
                                              <p:pRg st="16" end="16"/>
                                            </p:txEl>
                                          </p:spTgt>
                                        </p:tgtEl>
                                        <p:attrNameLst>
                                          <p:attrName>style.visibility</p:attrName>
                                        </p:attrNameLst>
                                      </p:cBhvr>
                                      <p:to>
                                        <p:strVal val="visible"/>
                                      </p:to>
                                    </p:set>
                                    <p:anim calcmode="lin" valueType="num">
                                      <p:cBhvr additive="base">
                                        <p:cTn id="53" dur="500" fill="hold"/>
                                        <p:tgtEl>
                                          <p:spTgt spid="274436">
                                            <p:txEl>
                                              <p:pRg st="16" end="1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74436">
                                            <p:txEl>
                                              <p:pRg st="16" end="16"/>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74436">
                                            <p:txEl>
                                              <p:pRg st="18" end="18"/>
                                            </p:txEl>
                                          </p:spTgt>
                                        </p:tgtEl>
                                        <p:attrNameLst>
                                          <p:attrName>style.visibility</p:attrName>
                                        </p:attrNameLst>
                                      </p:cBhvr>
                                      <p:to>
                                        <p:strVal val="visible"/>
                                      </p:to>
                                    </p:set>
                                    <p:anim calcmode="lin" valueType="num">
                                      <p:cBhvr additive="base">
                                        <p:cTn id="57" dur="500" fill="hold"/>
                                        <p:tgtEl>
                                          <p:spTgt spid="274436">
                                            <p:txEl>
                                              <p:pRg st="18" end="18"/>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74436">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254987" name="Object 11"/>
          <p:cNvGraphicFramePr>
            <a:graphicFrameLocks noChangeAspect="1"/>
          </p:cNvGraphicFramePr>
          <p:nvPr>
            <p:ph sz="half" idx="1"/>
          </p:nvPr>
        </p:nvGraphicFramePr>
        <p:xfrm>
          <a:off x="4643438" y="1357313"/>
          <a:ext cx="4465637" cy="3427412"/>
        </p:xfrm>
        <a:graphic>
          <a:graphicData uri="http://schemas.openxmlformats.org/presentationml/2006/ole">
            <mc:AlternateContent xmlns:mc="http://schemas.openxmlformats.org/markup-compatibility/2006">
              <mc:Choice xmlns:v="urn:schemas-microsoft-com:vml" Requires="v">
                <p:oleObj spid="_x0000_s254997" name="Photo Editor Photo" r:id="rId4" imgW="6706536" imgH="5028571" progId="MSPhotoEd.3">
                  <p:embed/>
                </p:oleObj>
              </mc:Choice>
              <mc:Fallback>
                <p:oleObj name="Photo Editor Photo" r:id="rId4" imgW="6706536" imgH="5028571" progId="MSPhotoEd.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357313"/>
                        <a:ext cx="4465637" cy="342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4978" name="Rectangle 2"/>
          <p:cNvSpPr>
            <a:spLocks noChangeArrowheads="1"/>
          </p:cNvSpPr>
          <p:nvPr/>
        </p:nvSpPr>
        <p:spPr bwMode="auto">
          <a:xfrm>
            <a:off x="179388" y="836613"/>
            <a:ext cx="8964612"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80000"/>
              </a:lnSpc>
              <a:buFontTx/>
              <a:buNone/>
            </a:pPr>
            <a:r>
              <a:rPr kumimoji="0" lang="de-DE" altLang="de-DE" sz="1800" b="1">
                <a:solidFill>
                  <a:schemeClr val="accent1"/>
                </a:solidFill>
                <a:latin typeface="Arial" charset="0"/>
              </a:rPr>
              <a:t>Eigene bisherige Ergebnisse, Beispiel 2007 AG11</a:t>
            </a:r>
          </a:p>
          <a:p>
            <a:pPr>
              <a:lnSpc>
                <a:spcPct val="80000"/>
              </a:lnSpc>
              <a:buFontTx/>
              <a:buNone/>
            </a:pPr>
            <a:endParaRPr kumimoji="0" lang="de-DE" altLang="de-DE" sz="1800" b="1">
              <a:latin typeface="Arial" charset="0"/>
            </a:endParaRPr>
          </a:p>
          <a:p>
            <a:pPr>
              <a:lnSpc>
                <a:spcPct val="80000"/>
              </a:lnSpc>
              <a:buFontTx/>
              <a:buNone/>
            </a:pPr>
            <a:endParaRPr kumimoji="0" lang="de-DE" altLang="de-DE" sz="1800" b="1">
              <a:latin typeface="Arial" charset="0"/>
            </a:endParaRPr>
          </a:p>
        </p:txBody>
      </p:sp>
      <p:sp>
        <p:nvSpPr>
          <p:cNvPr id="254979" name="Rectangle 3"/>
          <p:cNvSpPr>
            <a:spLocks noChangeArrowheads="1"/>
          </p:cNvSpPr>
          <p:nvPr/>
        </p:nvSpPr>
        <p:spPr bwMode="auto">
          <a:xfrm>
            <a:off x="0" y="76200"/>
            <a:ext cx="91440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r>
              <a:rPr kumimoji="0" lang="en-US" altLang="de-DE" sz="2400" b="1">
                <a:solidFill>
                  <a:schemeClr val="accent1"/>
                </a:solidFill>
                <a:latin typeface="Arial" charset="0"/>
              </a:rPr>
              <a:t>Suche nach Prediscovery-Aufnahmen im NEAT-Online Archiv</a:t>
            </a:r>
            <a:endParaRPr kumimoji="0" lang="en-US" altLang="de-DE" sz="2400">
              <a:solidFill>
                <a:schemeClr val="accent1"/>
              </a:solidFill>
              <a:latin typeface="Arial" charset="0"/>
            </a:endParaRPr>
          </a:p>
        </p:txBody>
      </p:sp>
      <p:sp>
        <p:nvSpPr>
          <p:cNvPr id="254982" name="Text Box 6"/>
          <p:cNvSpPr txBox="1">
            <a:spLocks noChangeArrowheads="1"/>
          </p:cNvSpPr>
          <p:nvPr/>
        </p:nvSpPr>
        <p:spPr bwMode="auto">
          <a:xfrm>
            <a:off x="250825" y="5397500"/>
            <a:ext cx="7470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b="1">
                <a:latin typeface="Arial" charset="0"/>
              </a:rPr>
              <a:t>Vorher auf U3 </a:t>
            </a:r>
          </a:p>
          <a:p>
            <a:r>
              <a:rPr lang="de-DE" altLang="de-DE" sz="1600" b="1">
                <a:latin typeface="Arial" charset="0"/>
              </a:rPr>
              <a:t>Danach mit  5 Positionsmessungen aus 1995 auf U1 und </a:t>
            </a:r>
            <a:r>
              <a:rPr lang="de-DE" altLang="de-DE" sz="2000" b="1">
                <a:solidFill>
                  <a:srgbClr val="FF0066"/>
                </a:solidFill>
                <a:latin typeface="Arial" charset="0"/>
              </a:rPr>
              <a:t>NUMMERIERT</a:t>
            </a:r>
            <a:r>
              <a:rPr lang="de-DE" altLang="de-DE" sz="1800" b="1">
                <a:latin typeface="Arial" charset="0"/>
              </a:rPr>
              <a:t> </a:t>
            </a:r>
          </a:p>
        </p:txBody>
      </p:sp>
      <p:sp>
        <p:nvSpPr>
          <p:cNvPr id="254985" name="Text Box 9"/>
          <p:cNvSpPr txBox="1">
            <a:spLocks noChangeArrowheads="1"/>
          </p:cNvSpPr>
          <p:nvPr/>
        </p:nvSpPr>
        <p:spPr bwMode="auto">
          <a:xfrm>
            <a:off x="3313113" y="4868863"/>
            <a:ext cx="3203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kumimoji="0" lang="de-DE" altLang="de-DE" sz="1000">
                <a:latin typeface="Arial" charset="0"/>
                <a:hlinkClick r:id="rId6"/>
              </a:rPr>
              <a:t>Asteroid Observation Strategy Chart</a:t>
            </a:r>
            <a:endParaRPr kumimoji="0" lang="de-DE" altLang="de-DE" sz="1000">
              <a:latin typeface="Arial" charset="0"/>
            </a:endParaRPr>
          </a:p>
          <a:p>
            <a:endParaRPr lang="de-DE" altLang="de-DE" sz="1000">
              <a:latin typeface="Arial" charset="0"/>
            </a:endParaRPr>
          </a:p>
        </p:txBody>
      </p:sp>
      <p:graphicFrame>
        <p:nvGraphicFramePr>
          <p:cNvPr id="254991" name="Object 15"/>
          <p:cNvGraphicFramePr>
            <a:graphicFrameLocks noChangeAspect="1"/>
          </p:cNvGraphicFramePr>
          <p:nvPr>
            <p:ph sz="half" idx="2"/>
          </p:nvPr>
        </p:nvGraphicFramePr>
        <p:xfrm>
          <a:off x="34925" y="1395413"/>
          <a:ext cx="4537075" cy="3402012"/>
        </p:xfrm>
        <a:graphic>
          <a:graphicData uri="http://schemas.openxmlformats.org/presentationml/2006/ole">
            <mc:AlternateContent xmlns:mc="http://schemas.openxmlformats.org/markup-compatibility/2006">
              <mc:Choice xmlns:v="urn:schemas-microsoft-com:vml" Requires="v">
                <p:oleObj spid="_x0000_s254998" name="Photo Editor Photo" r:id="rId7" imgW="6706536" imgH="5028571" progId="MSPhotoEd.3">
                  <p:embed/>
                </p:oleObj>
              </mc:Choice>
              <mc:Fallback>
                <p:oleObj name="Photo Editor Photo" r:id="rId7" imgW="6706536" imgH="5028571" progId="MSPhotoEd.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1395413"/>
                        <a:ext cx="4537075"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4994" name="Text Box 18"/>
          <p:cNvSpPr txBox="1">
            <a:spLocks noChangeArrowheads="1"/>
          </p:cNvSpPr>
          <p:nvPr/>
        </p:nvSpPr>
        <p:spPr bwMode="auto">
          <a:xfrm>
            <a:off x="611188" y="1916113"/>
            <a:ext cx="604678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kumimoji="0" lang="de-DE" altLang="de-DE" sz="1600" b="1">
                <a:solidFill>
                  <a:srgbClr val="003399"/>
                </a:solidFill>
                <a:latin typeface="Arial" charset="0"/>
              </a:rPr>
              <a:t>Vorher</a:t>
            </a:r>
            <a:endParaRPr lang="de-DE" altLang="de-DE" sz="1600" b="1">
              <a:solidFill>
                <a:srgbClr val="003399"/>
              </a:solidFill>
              <a:latin typeface="Arial" charset="0"/>
            </a:endParaRPr>
          </a:p>
        </p:txBody>
      </p:sp>
      <p:sp>
        <p:nvSpPr>
          <p:cNvPr id="254995" name="Text Box 19"/>
          <p:cNvSpPr txBox="1">
            <a:spLocks noChangeArrowheads="1"/>
          </p:cNvSpPr>
          <p:nvPr/>
        </p:nvSpPr>
        <p:spPr bwMode="auto">
          <a:xfrm>
            <a:off x="5148263" y="1916113"/>
            <a:ext cx="604678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kumimoji="0" lang="de-DE" altLang="de-DE" sz="1600" b="1">
                <a:solidFill>
                  <a:srgbClr val="003399"/>
                </a:solidFill>
                <a:latin typeface="Arial" charset="0"/>
              </a:rPr>
              <a:t>Danach</a:t>
            </a:r>
            <a:endParaRPr lang="de-DE" altLang="de-DE" sz="1600" b="1">
              <a:solidFill>
                <a:srgbClr val="003399"/>
              </a:solidFill>
              <a:latin typeface="Arial" charset="0"/>
            </a:endParaRPr>
          </a:p>
        </p:txBody>
      </p:sp>
      <p:sp>
        <p:nvSpPr>
          <p:cNvPr id="254996" name="Rectangle 20"/>
          <p:cNvSpPr>
            <a:spLocks noChangeArrowheads="1"/>
          </p:cNvSpPr>
          <p:nvPr/>
        </p:nvSpPr>
        <p:spPr bwMode="auto">
          <a:xfrm>
            <a:off x="0" y="6524625"/>
            <a:ext cx="9144000" cy="5048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a:spcBef>
                <a:spcPct val="20000"/>
              </a:spcBef>
              <a:buChar char="–"/>
              <a:defRPr sz="2000">
                <a:solidFill>
                  <a:schemeClr val="tx1"/>
                </a:solidFill>
                <a:latin typeface="Times New Roman" pitchFamily="18" charset="0"/>
              </a:defRPr>
            </a:lvl4pPr>
            <a:lvl5pPr>
              <a:spcBef>
                <a:spcPct val="20000"/>
              </a:spcBef>
              <a:buChar cha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kumimoji="0" lang="en-US" altLang="de-DE" sz="1600" b="1">
                <a:solidFill>
                  <a:schemeClr val="accent1"/>
                </a:solidFill>
                <a:latin typeface="Arial" charset="0"/>
              </a:rPr>
              <a:t>Erwin Schwab						Kleinplanetentagung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4978">
                                            <p:txEl>
                                              <p:pRg st="0" end="0"/>
                                            </p:txEl>
                                          </p:spTgt>
                                        </p:tgtEl>
                                        <p:attrNameLst>
                                          <p:attrName>style.visibility</p:attrName>
                                        </p:attrNameLst>
                                      </p:cBhvr>
                                      <p:to>
                                        <p:strVal val="visible"/>
                                      </p:to>
                                    </p:set>
                                    <p:anim calcmode="lin" valueType="num">
                                      <p:cBhvr additive="base">
                                        <p:cTn id="7" dur="500" fill="hold"/>
                                        <p:tgtEl>
                                          <p:spTgt spid="2549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497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179388" y="836613"/>
            <a:ext cx="8964612"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80000"/>
              </a:lnSpc>
              <a:buFontTx/>
              <a:buNone/>
            </a:pPr>
            <a:r>
              <a:rPr kumimoji="0" lang="de-DE" altLang="de-DE" sz="1800" b="1">
                <a:solidFill>
                  <a:schemeClr val="accent1"/>
                </a:solidFill>
                <a:latin typeface="Arial" charset="0"/>
              </a:rPr>
              <a:t>Eigene bisherige Ergebnisse, Beispiel 2007 CH54</a:t>
            </a:r>
          </a:p>
          <a:p>
            <a:pPr>
              <a:lnSpc>
                <a:spcPct val="80000"/>
              </a:lnSpc>
              <a:buFontTx/>
              <a:buNone/>
            </a:pPr>
            <a:endParaRPr kumimoji="0" lang="de-DE" altLang="de-DE" sz="1800" b="1">
              <a:latin typeface="Arial" charset="0"/>
            </a:endParaRPr>
          </a:p>
          <a:p>
            <a:pPr>
              <a:lnSpc>
                <a:spcPct val="80000"/>
              </a:lnSpc>
              <a:buFontTx/>
              <a:buNone/>
            </a:pPr>
            <a:endParaRPr kumimoji="0" lang="de-DE" altLang="de-DE" sz="1800" b="1">
              <a:latin typeface="Arial" charset="0"/>
            </a:endParaRPr>
          </a:p>
        </p:txBody>
      </p:sp>
      <p:sp>
        <p:nvSpPr>
          <p:cNvPr id="248835" name="Rectangle 3"/>
          <p:cNvSpPr>
            <a:spLocks noChangeArrowheads="1"/>
          </p:cNvSpPr>
          <p:nvPr/>
        </p:nvSpPr>
        <p:spPr bwMode="auto">
          <a:xfrm>
            <a:off x="0" y="76200"/>
            <a:ext cx="91440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r>
              <a:rPr kumimoji="0" lang="en-US" altLang="de-DE" sz="2400" b="1">
                <a:solidFill>
                  <a:schemeClr val="accent1"/>
                </a:solidFill>
                <a:latin typeface="Arial" charset="0"/>
              </a:rPr>
              <a:t>Suche nach Prediscovery-Aufnahmen im NEAT-Online Archiv</a:t>
            </a:r>
            <a:endParaRPr kumimoji="0" lang="en-US" altLang="de-DE" sz="2400">
              <a:solidFill>
                <a:schemeClr val="accent1"/>
              </a:solidFill>
              <a:latin typeface="Arial" charset="0"/>
            </a:endParaRPr>
          </a:p>
        </p:txBody>
      </p:sp>
      <p:pic>
        <p:nvPicPr>
          <p:cNvPr id="248839" name="Picture 7"/>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t="9840" r="13284" b="14760"/>
          <a:stretch>
            <a:fillRect/>
          </a:stretch>
        </p:blipFill>
        <p:spPr>
          <a:xfrm>
            <a:off x="250825" y="1268413"/>
            <a:ext cx="3810000" cy="3810000"/>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48841" name="Text Box 9"/>
          <p:cNvSpPr txBox="1">
            <a:spLocks noChangeArrowheads="1"/>
          </p:cNvSpPr>
          <p:nvPr/>
        </p:nvSpPr>
        <p:spPr bwMode="auto">
          <a:xfrm>
            <a:off x="179388" y="5324475"/>
            <a:ext cx="71294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600" b="1">
                <a:latin typeface="Arial" charset="0"/>
              </a:rPr>
              <a:t>Vorher auf U3 </a:t>
            </a:r>
          </a:p>
          <a:p>
            <a:r>
              <a:rPr lang="de-DE" altLang="de-DE" sz="1600" b="1">
                <a:latin typeface="Arial" charset="0"/>
              </a:rPr>
              <a:t>Danach mit  4 Positionsmessungen aus 2001 auf U1 </a:t>
            </a:r>
          </a:p>
        </p:txBody>
      </p:sp>
      <p:pic>
        <p:nvPicPr>
          <p:cNvPr id="248842" name="Picture 10"/>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03800" y="1412875"/>
            <a:ext cx="3810000" cy="3582988"/>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48845" name="Text Box 13"/>
          <p:cNvSpPr txBox="1">
            <a:spLocks noChangeArrowheads="1"/>
          </p:cNvSpPr>
          <p:nvPr/>
        </p:nvSpPr>
        <p:spPr bwMode="auto">
          <a:xfrm>
            <a:off x="5292725" y="4724400"/>
            <a:ext cx="6046788"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kumimoji="0" lang="de-DE" altLang="de-DE" sz="1200">
                <a:solidFill>
                  <a:schemeClr val="accent1"/>
                </a:solidFill>
                <a:latin typeface="Arial" charset="0"/>
              </a:rPr>
              <a:t>Easysky</a:t>
            </a:r>
          </a:p>
          <a:p>
            <a:endParaRPr lang="de-DE" altLang="de-DE" sz="1200">
              <a:solidFill>
                <a:schemeClr val="accent1"/>
              </a:solidFill>
              <a:latin typeface="Arial" charset="0"/>
            </a:endParaRPr>
          </a:p>
        </p:txBody>
      </p:sp>
      <p:sp>
        <p:nvSpPr>
          <p:cNvPr id="248846" name="Text Box 14"/>
          <p:cNvSpPr txBox="1">
            <a:spLocks noChangeArrowheads="1"/>
          </p:cNvSpPr>
          <p:nvPr/>
        </p:nvSpPr>
        <p:spPr bwMode="auto">
          <a:xfrm>
            <a:off x="179388" y="4868863"/>
            <a:ext cx="6046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kumimoji="0" lang="de-DE" altLang="de-DE" sz="1000">
                <a:latin typeface="Arial" charset="0"/>
                <a:hlinkClick r:id="rId5"/>
              </a:rPr>
              <a:t>Asteroid Observation Strategy </a:t>
            </a:r>
            <a:r>
              <a:rPr kumimoji="0" lang="de-DE" altLang="de-DE" sz="1000">
                <a:latin typeface="Arial" charset="0"/>
                <a:hlinkClick r:id="rId6"/>
              </a:rPr>
              <a:t>Chart</a:t>
            </a:r>
            <a:endParaRPr kumimoji="0" lang="de-DE" altLang="de-DE" sz="1000">
              <a:latin typeface="Arial" charset="0"/>
            </a:endParaRPr>
          </a:p>
          <a:p>
            <a:endParaRPr lang="de-DE" altLang="de-DE" sz="1000">
              <a:latin typeface="Arial" charset="0"/>
            </a:endParaRPr>
          </a:p>
        </p:txBody>
      </p:sp>
      <p:sp>
        <p:nvSpPr>
          <p:cNvPr id="248847" name="Rectangle 15"/>
          <p:cNvSpPr>
            <a:spLocks noChangeArrowheads="1"/>
          </p:cNvSpPr>
          <p:nvPr/>
        </p:nvSpPr>
        <p:spPr bwMode="auto">
          <a:xfrm>
            <a:off x="0" y="6524625"/>
            <a:ext cx="9144000" cy="5048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a:spcBef>
                <a:spcPct val="20000"/>
              </a:spcBef>
              <a:buChar char="–"/>
              <a:defRPr sz="2000">
                <a:solidFill>
                  <a:schemeClr val="tx1"/>
                </a:solidFill>
                <a:latin typeface="Times New Roman" pitchFamily="18" charset="0"/>
              </a:defRPr>
            </a:lvl4pPr>
            <a:lvl5pPr>
              <a:spcBef>
                <a:spcPct val="20000"/>
              </a:spcBef>
              <a:buChar cha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kumimoji="0" lang="en-US" altLang="de-DE" sz="1600" b="1">
                <a:solidFill>
                  <a:schemeClr val="accent1"/>
                </a:solidFill>
                <a:latin typeface="Arial" charset="0"/>
              </a:rPr>
              <a:t>Erwin Schwab						Kleinplanetentagung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8834">
                                            <p:txEl>
                                              <p:pRg st="0" end="0"/>
                                            </p:txEl>
                                          </p:spTgt>
                                        </p:tgtEl>
                                        <p:attrNameLst>
                                          <p:attrName>style.visibility</p:attrName>
                                        </p:attrNameLst>
                                      </p:cBhvr>
                                      <p:to>
                                        <p:strVal val="visible"/>
                                      </p:to>
                                    </p:set>
                                    <p:anim calcmode="lin" valueType="num">
                                      <p:cBhvr additive="base">
                                        <p:cTn id="7" dur="500" fill="hold"/>
                                        <p:tgtEl>
                                          <p:spTgt spid="2488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88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3074"/>
          <p:cNvSpPr>
            <a:spLocks noGrp="1" noChangeArrowheads="1"/>
          </p:cNvSpPr>
          <p:nvPr>
            <p:ph type="title"/>
          </p:nvPr>
        </p:nvSpPr>
        <p:spPr>
          <a:xfrm>
            <a:off x="914400" y="0"/>
            <a:ext cx="7543800" cy="609600"/>
          </a:xfrm>
        </p:spPr>
        <p:txBody>
          <a:bodyPr/>
          <a:lstStyle/>
          <a:p>
            <a:endParaRPr lang="de-DE" altLang="de-DE"/>
          </a:p>
        </p:txBody>
      </p:sp>
      <p:sp>
        <p:nvSpPr>
          <p:cNvPr id="151557" name="Rectangle 3077"/>
          <p:cNvSpPr>
            <a:spLocks noChangeArrowheads="1"/>
          </p:cNvSpPr>
          <p:nvPr/>
        </p:nvSpPr>
        <p:spPr bwMode="auto">
          <a:xfrm>
            <a:off x="395288" y="188913"/>
            <a:ext cx="8748712" cy="648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de-DE" sz="1200" b="1"/>
              <a:t>566-Haleakala-NEAT/GEODSS (since 1995) (1 m F2.2)</a:t>
            </a:r>
          </a:p>
          <a:p>
            <a:r>
              <a:rPr lang="en-US" altLang="de-DE" sz="1200"/>
              <a:t>Pixels 4080x4080 PixelWide=15 microns </a:t>
            </a:r>
            <a:br>
              <a:rPr lang="en-US" altLang="de-DE" sz="1200"/>
            </a:br>
            <a:r>
              <a:rPr lang="en-US" altLang="de-DE" sz="1200"/>
              <a:t>PixelHigh=15 microns </a:t>
            </a:r>
            <a:br>
              <a:rPr lang="en-US" altLang="de-DE" sz="1200"/>
            </a:br>
            <a:r>
              <a:rPr lang="en-US" altLang="de-DE" sz="1200"/>
              <a:t>FocalLength=2186.0 </a:t>
            </a:r>
            <a:br>
              <a:rPr lang="en-US" altLang="de-DE" sz="1200"/>
            </a:br>
            <a:r>
              <a:rPr lang="en-US" altLang="de-DE" sz="1200"/>
              <a:t>Resolution=1.4 "/pixel </a:t>
            </a:r>
            <a:br>
              <a:rPr lang="en-US" altLang="de-DE" sz="1200"/>
            </a:br>
            <a:r>
              <a:rPr lang="en-US" altLang="de-DE" sz="1200"/>
              <a:t>Longitude=156.2580 W </a:t>
            </a:r>
            <a:br>
              <a:rPr lang="en-US" altLang="de-DE" sz="1200"/>
            </a:br>
            <a:r>
              <a:rPr lang="en-US" altLang="de-DE" sz="1200"/>
              <a:t>Latitude=20.7080 </a:t>
            </a:r>
            <a:br>
              <a:rPr lang="en-US" altLang="de-DE" sz="1200"/>
            </a:br>
            <a:r>
              <a:rPr lang="en-US" altLang="de-DE" sz="1200"/>
              <a:t>Height=3000.0</a:t>
            </a:r>
            <a:endParaRPr lang="en-US" altLang="de-DE" sz="1200" b="1"/>
          </a:p>
          <a:p>
            <a:r>
              <a:rPr lang="en-US" altLang="de-DE" sz="1200" b="1"/>
              <a:t>608-Haleakala-AMOS (since 01/aprl 2000) (1.2 m F1.9)</a:t>
            </a:r>
          </a:p>
          <a:p>
            <a:r>
              <a:rPr lang="en-US" altLang="de-DE" sz="1200"/>
              <a:t>Pixels 4080x4080 </a:t>
            </a:r>
            <a:br>
              <a:rPr lang="en-US" altLang="de-DE" sz="1200"/>
            </a:br>
            <a:r>
              <a:rPr lang="en-US" altLang="de-DE" sz="1200"/>
              <a:t>PixelWide=15 microns </a:t>
            </a:r>
            <a:br>
              <a:rPr lang="en-US" altLang="de-DE" sz="1200"/>
            </a:br>
            <a:r>
              <a:rPr lang="en-US" altLang="de-DE" sz="1200"/>
              <a:t>PixelHigh=15 microns </a:t>
            </a:r>
            <a:br>
              <a:rPr lang="en-US" altLang="de-DE" sz="1200"/>
            </a:br>
            <a:r>
              <a:rPr lang="en-US" altLang="de-DE" sz="1200"/>
              <a:t>FocalLength=2316.5 </a:t>
            </a:r>
            <a:br>
              <a:rPr lang="en-US" altLang="de-DE" sz="1200"/>
            </a:br>
            <a:r>
              <a:rPr lang="en-US" altLang="de-DE" sz="1200"/>
              <a:t>Resolution=1.4 "/pixel </a:t>
            </a:r>
            <a:br>
              <a:rPr lang="en-US" altLang="de-DE" sz="1200"/>
            </a:br>
            <a:r>
              <a:rPr lang="en-US" altLang="de-DE" sz="1200"/>
              <a:t>Longitude=156.2580 W </a:t>
            </a:r>
            <a:br>
              <a:rPr lang="en-US" altLang="de-DE" sz="1200"/>
            </a:br>
            <a:r>
              <a:rPr lang="en-US" altLang="de-DE" sz="1200"/>
              <a:t>Latitude=20.7080 </a:t>
            </a:r>
            <a:br>
              <a:rPr lang="en-US" altLang="de-DE" sz="1200"/>
            </a:br>
            <a:r>
              <a:rPr lang="en-US" altLang="de-DE" sz="1200"/>
              <a:t>Height=3000.0</a:t>
            </a:r>
            <a:endParaRPr lang="en-US" altLang="de-DE" sz="1200" b="1"/>
          </a:p>
          <a:p>
            <a:r>
              <a:rPr lang="en-US" altLang="de-DE" sz="1200" b="1"/>
              <a:t>644-Palomar Mountain/NEAT (1.2 m F 2.5 Oschin)</a:t>
            </a:r>
          </a:p>
          <a:p>
            <a:r>
              <a:rPr lang="en-US" altLang="de-DE" sz="1200"/>
              <a:t>Pixels 4080x4080x3 </a:t>
            </a:r>
            <a:br>
              <a:rPr lang="en-US" altLang="de-DE" sz="1200"/>
            </a:br>
            <a:r>
              <a:rPr lang="en-US" altLang="de-DE" sz="1200"/>
              <a:t>PixelWide=15 microns </a:t>
            </a:r>
            <a:br>
              <a:rPr lang="en-US" altLang="de-DE" sz="1200"/>
            </a:br>
            <a:r>
              <a:rPr lang="en-US" altLang="de-DE" sz="1200"/>
              <a:t>PixelHigh=15 microns </a:t>
            </a:r>
            <a:br>
              <a:rPr lang="en-US" altLang="de-DE" sz="1200"/>
            </a:br>
            <a:r>
              <a:rPr lang="en-US" altLang="de-DE" sz="1200"/>
              <a:t>FocalLength=3075.7 </a:t>
            </a:r>
            <a:br>
              <a:rPr lang="en-US" altLang="de-DE" sz="1200"/>
            </a:br>
            <a:r>
              <a:rPr lang="en-US" altLang="de-DE" sz="1200"/>
              <a:t>Resolution=1 "/pixel </a:t>
            </a:r>
            <a:br>
              <a:rPr lang="en-US" altLang="de-DE" sz="1200"/>
            </a:br>
            <a:r>
              <a:rPr lang="en-US" altLang="de-DE" sz="1200"/>
              <a:t>Longitude=116.8590 W </a:t>
            </a:r>
            <a:br>
              <a:rPr lang="en-US" altLang="de-DE" sz="1200"/>
            </a:br>
            <a:r>
              <a:rPr lang="en-US" altLang="de-DE" sz="1200"/>
              <a:t>Latitude=33.3570 </a:t>
            </a:r>
            <a:br>
              <a:rPr lang="en-US" altLang="de-DE" sz="1200"/>
            </a:br>
            <a:r>
              <a:rPr lang="en-US" altLang="de-DE" sz="1200"/>
              <a:t>Height=1000.0</a:t>
            </a:r>
          </a:p>
          <a:p>
            <a:endParaRPr lang="en-US" altLang="de-DE" sz="1200"/>
          </a:p>
          <a:p>
            <a:r>
              <a:rPr lang="de-DE" altLang="de-DE" sz="1200" b="1"/>
              <a:t>Important Note on BZERO and BSCALE:</a:t>
            </a:r>
          </a:p>
          <a:p>
            <a:r>
              <a:rPr lang="de-DE" altLang="de-DE" sz="1200"/>
              <a:t>NEAT images store signed 16bit integers (i.e, values between -32768 to +32767), but NEAT/SkyMorph software does not include, in the FITS header, the keywords : BZERO = 32768 SCALE = 1</a:t>
            </a:r>
          </a:p>
          <a:p>
            <a:r>
              <a:rPr lang="de-DE" altLang="de-DE" sz="1200"/>
              <a:t>The astrometry or visualization package may thus fail to represent the values. You can manually add these keywords to the FITS header, the program will then convert the pixel values from the range -32768 to +32767 to values between 0 and 65535 by adding 32768 (BZERO)and multiplying with 1 (BSCALE). </a:t>
            </a:r>
            <a:br>
              <a:rPr lang="de-DE" altLang="de-DE" sz="1200"/>
            </a:br>
            <a:r>
              <a:rPr lang="de-DE" altLang="de-DE" sz="1200"/>
              <a:t>For Astrometrica users there's a workaround, you may want to add the following lines to the [Settings] section of the .cfg file you're using with Astrometrica, this would have the same effect as if the parameters were found in the FITS header.</a:t>
            </a:r>
            <a:endParaRPr lang="en-US" altLang="de-DE" sz="1200"/>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6" name="Rectangle 3080"/>
          <p:cNvSpPr>
            <a:spLocks noChangeArrowheads="1"/>
          </p:cNvSpPr>
          <p:nvPr/>
        </p:nvSpPr>
        <p:spPr bwMode="auto">
          <a:xfrm>
            <a:off x="0" y="76200"/>
            <a:ext cx="91440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r>
              <a:rPr kumimoji="0" lang="en-US" altLang="de-DE" sz="2400" b="1">
                <a:solidFill>
                  <a:schemeClr val="accent1"/>
                </a:solidFill>
                <a:latin typeface="Arial" charset="0"/>
              </a:rPr>
              <a:t>Suche nach Prediscovery-Aufnahmen im NEAT-Online Archiv</a:t>
            </a:r>
            <a:endParaRPr kumimoji="0" lang="en-US" altLang="de-DE" sz="2400">
              <a:solidFill>
                <a:schemeClr val="accent1"/>
              </a:solidFill>
              <a:latin typeface="Arial" charset="0"/>
            </a:endParaRPr>
          </a:p>
        </p:txBody>
      </p:sp>
      <p:pic>
        <p:nvPicPr>
          <p:cNvPr id="145422" name="Picture 3086"/>
          <p:cNvPicPr>
            <a:picLocks noChangeAspect="1" noChangeArrowheads="1"/>
          </p:cNvPicPr>
          <p:nvPr>
            <p:ph/>
          </p:nvPr>
        </p:nvPicPr>
        <p:blipFill>
          <a:blip r:embed="rId3">
            <a:extLst>
              <a:ext uri="{28A0092B-C50C-407E-A947-70E740481C1C}">
                <a14:useLocalDpi xmlns:a14="http://schemas.microsoft.com/office/drawing/2010/main" val="0"/>
              </a:ext>
            </a:extLst>
          </a:blip>
          <a:srcRect l="1772" t="5168" r="7086" b="27316"/>
          <a:stretch>
            <a:fillRect/>
          </a:stretch>
        </p:blipFill>
        <p:spPr>
          <a:xfrm>
            <a:off x="179388" y="1524000"/>
            <a:ext cx="8208962" cy="4864100"/>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145424" name="Rectangle 3088"/>
          <p:cNvSpPr>
            <a:spLocks noChangeArrowheads="1"/>
          </p:cNvSpPr>
          <p:nvPr/>
        </p:nvSpPr>
        <p:spPr bwMode="auto">
          <a:xfrm>
            <a:off x="179388" y="692150"/>
            <a:ext cx="914400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80000"/>
              </a:lnSpc>
              <a:buFontTx/>
              <a:buNone/>
            </a:pPr>
            <a:r>
              <a:rPr kumimoji="0" lang="de-DE" altLang="de-DE" sz="1800">
                <a:latin typeface="Arial" charset="0"/>
              </a:rPr>
              <a:t>In </a:t>
            </a:r>
            <a:r>
              <a:rPr kumimoji="0" lang="de-DE" altLang="de-DE" sz="1800" b="1">
                <a:solidFill>
                  <a:schemeClr val="accent1"/>
                </a:solidFill>
                <a:latin typeface="Arial" charset="0"/>
              </a:rPr>
              <a:t>Skymorph</a:t>
            </a:r>
            <a:r>
              <a:rPr kumimoji="0" lang="de-DE" altLang="de-DE" sz="1800">
                <a:latin typeface="Arial" charset="0"/>
              </a:rPr>
              <a:t> die Designation eingeben, um alle potentiellen Platten zu erhalten: </a:t>
            </a:r>
          </a:p>
          <a:p>
            <a:pPr>
              <a:lnSpc>
                <a:spcPct val="80000"/>
              </a:lnSpc>
              <a:buFontTx/>
              <a:buNone/>
            </a:pPr>
            <a:r>
              <a:rPr kumimoji="0" lang="de-DE" altLang="de-DE" sz="1800">
                <a:latin typeface="Arial" charset="0"/>
                <a:hlinkClick r:id="rId4"/>
              </a:rPr>
              <a:t>http://skyview.gsfc.nasa.gov/cgi-bin/skymorph/mobs.pl</a:t>
            </a:r>
            <a:r>
              <a:rPr kumimoji="0" lang="de-DE" altLang="de-DE" sz="1800">
                <a:latin typeface="Arial" charset="0"/>
              </a:rPr>
              <a:t>  </a:t>
            </a:r>
            <a:r>
              <a:rPr kumimoji="0" lang="de-DE" altLang="de-DE" sz="1400">
                <a:latin typeface="Arial" charset="0"/>
                <a:hlinkClick r:id="rId5" action="ppaction://hlinkfile"/>
              </a:rPr>
              <a:t>&gt;</a:t>
            </a:r>
            <a:endParaRPr kumimoji="0" lang="de-DE" altLang="de-DE" sz="1400">
              <a:latin typeface="Arial" charset="0"/>
            </a:endParaRPr>
          </a:p>
          <a:p>
            <a:pPr>
              <a:lnSpc>
                <a:spcPct val="80000"/>
              </a:lnSpc>
              <a:buFontTx/>
              <a:buNone/>
            </a:pPr>
            <a:endParaRPr kumimoji="0" lang="de-DE" altLang="de-DE" sz="1800">
              <a:latin typeface="Arial" charset="0"/>
            </a:endParaRPr>
          </a:p>
        </p:txBody>
      </p:sp>
      <p:sp>
        <p:nvSpPr>
          <p:cNvPr id="145425" name="Rectangle 3089"/>
          <p:cNvSpPr>
            <a:spLocks noChangeArrowheads="1"/>
          </p:cNvSpPr>
          <p:nvPr/>
        </p:nvSpPr>
        <p:spPr bwMode="auto">
          <a:xfrm>
            <a:off x="0" y="6524625"/>
            <a:ext cx="9144000" cy="5048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a:spcBef>
                <a:spcPct val="20000"/>
              </a:spcBef>
              <a:buChar char="–"/>
              <a:defRPr sz="2000">
                <a:solidFill>
                  <a:schemeClr val="tx1"/>
                </a:solidFill>
                <a:latin typeface="Times New Roman" pitchFamily="18" charset="0"/>
              </a:defRPr>
            </a:lvl4pPr>
            <a:lvl5pPr>
              <a:spcBef>
                <a:spcPct val="20000"/>
              </a:spcBef>
              <a:buChar cha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kumimoji="0" lang="en-US" altLang="de-DE" sz="1600" b="1">
                <a:solidFill>
                  <a:schemeClr val="accent1"/>
                </a:solidFill>
                <a:latin typeface="Arial" charset="0"/>
              </a:rPr>
              <a:t>Erwin Schwab						Kleinplanetentagung 2008</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5424">
                                            <p:txEl>
                                              <p:pRg st="0" end="0"/>
                                            </p:txEl>
                                          </p:spTgt>
                                        </p:tgtEl>
                                        <p:attrNameLst>
                                          <p:attrName>style.visibility</p:attrName>
                                        </p:attrNameLst>
                                      </p:cBhvr>
                                      <p:to>
                                        <p:strVal val="visible"/>
                                      </p:to>
                                    </p:set>
                                    <p:anim calcmode="lin" valueType="num">
                                      <p:cBhvr additive="base">
                                        <p:cTn id="7" dur="500" fill="hold"/>
                                        <p:tgtEl>
                                          <p:spTgt spid="1454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542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5424">
                                            <p:txEl>
                                              <p:pRg st="1" end="1"/>
                                            </p:txEl>
                                          </p:spTgt>
                                        </p:tgtEl>
                                        <p:attrNameLst>
                                          <p:attrName>style.visibility</p:attrName>
                                        </p:attrNameLst>
                                      </p:cBhvr>
                                      <p:to>
                                        <p:strVal val="visible"/>
                                      </p:to>
                                    </p:set>
                                    <p:anim calcmode="lin" valueType="num">
                                      <p:cBhvr additive="base">
                                        <p:cTn id="11" dur="500" fill="hold"/>
                                        <p:tgtEl>
                                          <p:spTgt spid="14542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542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ph type="ctrTitle"/>
          </p:nvPr>
        </p:nvSpPr>
        <p:spPr>
          <a:xfrm>
            <a:off x="0" y="76200"/>
            <a:ext cx="9144000" cy="544513"/>
          </a:xfrm>
          <a:noFill/>
          <a:ln/>
        </p:spPr>
        <p:txBody>
          <a:bodyPr lIns="92075" tIns="46038" rIns="92075" bIns="46038" anchor="b"/>
          <a:lstStyle/>
          <a:p>
            <a:r>
              <a:rPr lang="en-US" altLang="de-DE" sz="2400" b="1">
                <a:solidFill>
                  <a:schemeClr val="accent1"/>
                </a:solidFill>
                <a:latin typeface="Arial" charset="0"/>
              </a:rPr>
              <a:t>Suche nach Prediscovery-Aufnahmen im NEAT-Online Archiv</a:t>
            </a:r>
            <a:endParaRPr lang="en-US" altLang="de-DE" sz="2400">
              <a:solidFill>
                <a:schemeClr val="accent1"/>
              </a:solidFill>
              <a:latin typeface="Arial" charset="0"/>
            </a:endParaRPr>
          </a:p>
        </p:txBody>
      </p:sp>
      <p:sp>
        <p:nvSpPr>
          <p:cNvPr id="217091" name="Rectangle 3"/>
          <p:cNvSpPr>
            <a:spLocks noChangeArrowheads="1"/>
          </p:cNvSpPr>
          <p:nvPr/>
        </p:nvSpPr>
        <p:spPr bwMode="auto">
          <a:xfrm>
            <a:off x="179388" y="5805488"/>
            <a:ext cx="89646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Times New Roman" pitchFamily="18" charset="0"/>
              </a:defRPr>
            </a:lvl1pPr>
            <a:lvl2pPr marL="742950" indent="-285750" algn="ctr">
              <a:spcBef>
                <a:spcPct val="20000"/>
              </a:spcBef>
              <a:defRPr sz="2800">
                <a:solidFill>
                  <a:schemeClr val="tx1"/>
                </a:solidFill>
                <a:latin typeface="Times New Roman" pitchFamily="18" charset="0"/>
              </a:defRPr>
            </a:lvl2pPr>
            <a:lvl3pPr marL="1143000" indent="-228600" algn="ctr">
              <a:spcBef>
                <a:spcPct val="20000"/>
              </a:spcBef>
              <a:defRPr sz="2400">
                <a:solidFill>
                  <a:schemeClr val="tx1"/>
                </a:solidFill>
                <a:latin typeface="Times New Roman" pitchFamily="18" charset="0"/>
              </a:defRPr>
            </a:lvl3pPr>
            <a:lvl4pPr marL="1600200" indent="-228600" algn="ctr">
              <a:spcBef>
                <a:spcPct val="20000"/>
              </a:spcBef>
              <a:defRPr sz="2000">
                <a:solidFill>
                  <a:schemeClr val="tx1"/>
                </a:solidFill>
                <a:latin typeface="Times New Roman" pitchFamily="18" charset="0"/>
              </a:defRPr>
            </a:lvl4pPr>
            <a:lvl5pPr marL="2057400" indent="-228600" algn="ctr">
              <a:spcBef>
                <a:spcPct val="20000"/>
              </a:spcBef>
              <a:defRPr sz="2000">
                <a:solidFill>
                  <a:schemeClr val="tx1"/>
                </a:solidFill>
                <a:latin typeface="Times New Roman" pitchFamily="18" charset="0"/>
              </a:defRPr>
            </a:lvl5pPr>
            <a:lvl6pPr marL="2514600" indent="-228600" algn="ctr" eaLnBrk="0" fontAlgn="base" hangingPunct="0">
              <a:spcBef>
                <a:spcPct val="20000"/>
              </a:spcBef>
              <a:spcAft>
                <a:spcPct val="0"/>
              </a:spcAft>
              <a:defRPr sz="2000">
                <a:solidFill>
                  <a:schemeClr val="tx1"/>
                </a:solidFill>
                <a:latin typeface="Times New Roman" pitchFamily="18" charset="0"/>
              </a:defRPr>
            </a:lvl6pPr>
            <a:lvl7pPr marL="2971800" indent="-228600" algn="ctr" eaLnBrk="0" fontAlgn="base" hangingPunct="0">
              <a:spcBef>
                <a:spcPct val="20000"/>
              </a:spcBef>
              <a:spcAft>
                <a:spcPct val="0"/>
              </a:spcAft>
              <a:defRPr sz="2000">
                <a:solidFill>
                  <a:schemeClr val="tx1"/>
                </a:solidFill>
                <a:latin typeface="Times New Roman" pitchFamily="18" charset="0"/>
              </a:defRPr>
            </a:lvl7pPr>
            <a:lvl8pPr marL="3429000" indent="-228600" algn="ctr" eaLnBrk="0" fontAlgn="base" hangingPunct="0">
              <a:spcBef>
                <a:spcPct val="20000"/>
              </a:spcBef>
              <a:spcAft>
                <a:spcPct val="0"/>
              </a:spcAft>
              <a:defRPr sz="2000">
                <a:solidFill>
                  <a:schemeClr val="tx1"/>
                </a:solidFill>
                <a:latin typeface="Times New Roman" pitchFamily="18" charset="0"/>
              </a:defRPr>
            </a:lvl8pPr>
            <a:lvl9pPr marL="3886200" indent="-228600" algn="ctr" eaLnBrk="0" fontAlgn="base" hangingPunct="0">
              <a:spcBef>
                <a:spcPct val="20000"/>
              </a:spcBef>
              <a:spcAft>
                <a:spcPct val="0"/>
              </a:spcAft>
              <a:defRPr sz="2000">
                <a:solidFill>
                  <a:schemeClr val="tx1"/>
                </a:solidFill>
                <a:latin typeface="Times New Roman" pitchFamily="18" charset="0"/>
              </a:defRPr>
            </a:lvl9pPr>
          </a:lstStyle>
          <a:p>
            <a:pPr algn="l">
              <a:lnSpc>
                <a:spcPct val="80000"/>
              </a:lnSpc>
            </a:pPr>
            <a:r>
              <a:rPr kumimoji="0" lang="de-DE" altLang="de-DE" sz="1600">
                <a:solidFill>
                  <a:schemeClr val="accent1"/>
                </a:solidFill>
                <a:latin typeface="Arial" charset="0"/>
              </a:rPr>
              <a:t>Empfehlung für Parametereinstellung</a:t>
            </a:r>
            <a:r>
              <a:rPr kumimoji="0" lang="de-DE" altLang="de-DE" sz="1600">
                <a:latin typeface="Arial" charset="0"/>
              </a:rPr>
              <a:t>: NEAT-Pixel 1100 und nur Häkchen bei "show singlets". </a:t>
            </a:r>
          </a:p>
          <a:p>
            <a:pPr algn="l">
              <a:lnSpc>
                <a:spcPct val="80000"/>
              </a:lnSpc>
            </a:pPr>
            <a:endParaRPr kumimoji="0" lang="de-DE" altLang="de-DE" sz="1600">
              <a:latin typeface="Arial" charset="0"/>
            </a:endParaRPr>
          </a:p>
        </p:txBody>
      </p:sp>
      <p:pic>
        <p:nvPicPr>
          <p:cNvPr id="217098" name="Picture 10"/>
          <p:cNvPicPr>
            <a:picLocks noChangeAspect="1" noChangeArrowheads="1"/>
          </p:cNvPicPr>
          <p:nvPr/>
        </p:nvPicPr>
        <p:blipFill>
          <a:blip r:embed="rId3">
            <a:extLst>
              <a:ext uri="{28A0092B-C50C-407E-A947-70E740481C1C}">
                <a14:useLocalDpi xmlns:a14="http://schemas.microsoft.com/office/drawing/2010/main" val="0"/>
              </a:ext>
            </a:extLst>
          </a:blip>
          <a:srcRect t="28046"/>
          <a:stretch>
            <a:fillRect/>
          </a:stretch>
        </p:blipFill>
        <p:spPr bwMode="auto">
          <a:xfrm>
            <a:off x="192088" y="839788"/>
            <a:ext cx="8951912"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099" name="Rectangle 11"/>
          <p:cNvSpPr>
            <a:spLocks noChangeArrowheads="1"/>
          </p:cNvSpPr>
          <p:nvPr/>
        </p:nvSpPr>
        <p:spPr bwMode="auto">
          <a:xfrm>
            <a:off x="0" y="6524625"/>
            <a:ext cx="9144000" cy="5048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lgn="ctr">
              <a:spcBef>
                <a:spcPct val="20000"/>
              </a:spcBef>
              <a:defRPr sz="3200">
                <a:solidFill>
                  <a:schemeClr val="tx1"/>
                </a:solidFill>
                <a:latin typeface="Times New Roman" pitchFamily="18" charset="0"/>
              </a:defRPr>
            </a:lvl1pPr>
            <a:lvl2pPr algn="ctr">
              <a:spcBef>
                <a:spcPct val="20000"/>
              </a:spcBef>
              <a:defRPr sz="2800">
                <a:solidFill>
                  <a:schemeClr val="tx1"/>
                </a:solidFill>
                <a:latin typeface="Times New Roman" pitchFamily="18" charset="0"/>
              </a:defRPr>
            </a:lvl2pPr>
            <a:lvl3pPr algn="ctr">
              <a:spcBef>
                <a:spcPct val="20000"/>
              </a:spcBef>
              <a:defRPr sz="2400">
                <a:solidFill>
                  <a:schemeClr val="tx1"/>
                </a:solidFill>
                <a:latin typeface="Times New Roman" pitchFamily="18" charset="0"/>
              </a:defRPr>
            </a:lvl3pPr>
            <a:lvl4pPr algn="ctr">
              <a:spcBef>
                <a:spcPct val="20000"/>
              </a:spcBef>
              <a:defRPr sz="2000">
                <a:solidFill>
                  <a:schemeClr val="tx1"/>
                </a:solidFill>
                <a:latin typeface="Times New Roman" pitchFamily="18" charset="0"/>
              </a:defRPr>
            </a:lvl4pPr>
            <a:lvl5pPr algn="ctr">
              <a:spcBef>
                <a:spcPct val="20000"/>
              </a:spcBef>
              <a:defRPr sz="2000">
                <a:solidFill>
                  <a:schemeClr val="tx1"/>
                </a:solidFill>
                <a:latin typeface="Times New Roman" pitchFamily="18" charset="0"/>
              </a:defRPr>
            </a:lvl5pPr>
            <a:lvl6pPr algn="ctr" eaLnBrk="0" fontAlgn="base" hangingPunct="0">
              <a:spcBef>
                <a:spcPct val="20000"/>
              </a:spcBef>
              <a:spcAft>
                <a:spcPct val="0"/>
              </a:spcAft>
              <a:defRPr sz="2000">
                <a:solidFill>
                  <a:schemeClr val="tx1"/>
                </a:solidFill>
                <a:latin typeface="Times New Roman" pitchFamily="18" charset="0"/>
              </a:defRPr>
            </a:lvl6pPr>
            <a:lvl7pPr algn="ctr" eaLnBrk="0" fontAlgn="base" hangingPunct="0">
              <a:spcBef>
                <a:spcPct val="20000"/>
              </a:spcBef>
              <a:spcAft>
                <a:spcPct val="0"/>
              </a:spcAft>
              <a:defRPr sz="2000">
                <a:solidFill>
                  <a:schemeClr val="tx1"/>
                </a:solidFill>
                <a:latin typeface="Times New Roman" pitchFamily="18" charset="0"/>
              </a:defRPr>
            </a:lvl7pPr>
            <a:lvl8pPr algn="ctr" eaLnBrk="0" fontAlgn="base" hangingPunct="0">
              <a:spcBef>
                <a:spcPct val="20000"/>
              </a:spcBef>
              <a:spcAft>
                <a:spcPct val="0"/>
              </a:spcAft>
              <a:defRPr sz="2000">
                <a:solidFill>
                  <a:schemeClr val="tx1"/>
                </a:solidFill>
                <a:latin typeface="Times New Roman" pitchFamily="18" charset="0"/>
              </a:defRPr>
            </a:lvl8pPr>
            <a:lvl9pPr algn="ctr" eaLnBrk="0" fontAlgn="base" hangingPunct="0">
              <a:spcBef>
                <a:spcPct val="20000"/>
              </a:spcBef>
              <a:spcAft>
                <a:spcPct val="0"/>
              </a:spcAft>
              <a:defRPr sz="2000">
                <a:solidFill>
                  <a:schemeClr val="tx1"/>
                </a:solidFill>
                <a:latin typeface="Times New Roman" pitchFamily="18" charset="0"/>
              </a:defRPr>
            </a:lvl9pPr>
          </a:lstStyle>
          <a:p>
            <a:pPr algn="l"/>
            <a:r>
              <a:rPr kumimoji="0" lang="en-US" altLang="de-DE" sz="1600" b="1">
                <a:solidFill>
                  <a:schemeClr val="accent1"/>
                </a:solidFill>
                <a:latin typeface="Arial" charset="0"/>
              </a:rPr>
              <a:t>Erwin Schwab						Kleinplanetentagung 2008</a:t>
            </a:r>
          </a:p>
        </p:txBody>
      </p:sp>
      <p:sp>
        <p:nvSpPr>
          <p:cNvPr id="217100" name="Rectangle 12"/>
          <p:cNvSpPr>
            <a:spLocks noChangeArrowheads="1"/>
          </p:cNvSpPr>
          <p:nvPr/>
        </p:nvSpPr>
        <p:spPr bwMode="auto">
          <a:xfrm>
            <a:off x="4787900" y="3716338"/>
            <a:ext cx="4321175"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Times New Roman" pitchFamily="18" charset="0"/>
              </a:defRPr>
            </a:lvl1pPr>
            <a:lvl2pPr marL="742950" indent="-285750" algn="ctr">
              <a:spcBef>
                <a:spcPct val="20000"/>
              </a:spcBef>
              <a:defRPr sz="2800">
                <a:solidFill>
                  <a:schemeClr val="tx1"/>
                </a:solidFill>
                <a:latin typeface="Times New Roman" pitchFamily="18" charset="0"/>
              </a:defRPr>
            </a:lvl2pPr>
            <a:lvl3pPr marL="1143000" indent="-228600" algn="ctr">
              <a:spcBef>
                <a:spcPct val="20000"/>
              </a:spcBef>
              <a:defRPr sz="2400">
                <a:solidFill>
                  <a:schemeClr val="tx1"/>
                </a:solidFill>
                <a:latin typeface="Times New Roman" pitchFamily="18" charset="0"/>
              </a:defRPr>
            </a:lvl3pPr>
            <a:lvl4pPr marL="1600200" indent="-228600" algn="ctr">
              <a:spcBef>
                <a:spcPct val="20000"/>
              </a:spcBef>
              <a:defRPr sz="2000">
                <a:solidFill>
                  <a:schemeClr val="tx1"/>
                </a:solidFill>
                <a:latin typeface="Times New Roman" pitchFamily="18" charset="0"/>
              </a:defRPr>
            </a:lvl4pPr>
            <a:lvl5pPr marL="2057400" indent="-228600" algn="ctr">
              <a:spcBef>
                <a:spcPct val="20000"/>
              </a:spcBef>
              <a:defRPr sz="2000">
                <a:solidFill>
                  <a:schemeClr val="tx1"/>
                </a:solidFill>
                <a:latin typeface="Times New Roman" pitchFamily="18" charset="0"/>
              </a:defRPr>
            </a:lvl5pPr>
            <a:lvl6pPr marL="2514600" indent="-228600" algn="ctr" eaLnBrk="0" fontAlgn="base" hangingPunct="0">
              <a:spcBef>
                <a:spcPct val="20000"/>
              </a:spcBef>
              <a:spcAft>
                <a:spcPct val="0"/>
              </a:spcAft>
              <a:defRPr sz="2000">
                <a:solidFill>
                  <a:schemeClr val="tx1"/>
                </a:solidFill>
                <a:latin typeface="Times New Roman" pitchFamily="18" charset="0"/>
              </a:defRPr>
            </a:lvl6pPr>
            <a:lvl7pPr marL="2971800" indent="-228600" algn="ctr" eaLnBrk="0" fontAlgn="base" hangingPunct="0">
              <a:spcBef>
                <a:spcPct val="20000"/>
              </a:spcBef>
              <a:spcAft>
                <a:spcPct val="0"/>
              </a:spcAft>
              <a:defRPr sz="2000">
                <a:solidFill>
                  <a:schemeClr val="tx1"/>
                </a:solidFill>
                <a:latin typeface="Times New Roman" pitchFamily="18" charset="0"/>
              </a:defRPr>
            </a:lvl7pPr>
            <a:lvl8pPr marL="3429000" indent="-228600" algn="ctr" eaLnBrk="0" fontAlgn="base" hangingPunct="0">
              <a:spcBef>
                <a:spcPct val="20000"/>
              </a:spcBef>
              <a:spcAft>
                <a:spcPct val="0"/>
              </a:spcAft>
              <a:defRPr sz="2000">
                <a:solidFill>
                  <a:schemeClr val="tx1"/>
                </a:solidFill>
                <a:latin typeface="Times New Roman" pitchFamily="18" charset="0"/>
              </a:defRPr>
            </a:lvl8pPr>
            <a:lvl9pPr marL="3886200" indent="-228600" algn="ctr" eaLnBrk="0" fontAlgn="base" hangingPunct="0">
              <a:spcBef>
                <a:spcPct val="20000"/>
              </a:spcBef>
              <a:spcAft>
                <a:spcPct val="0"/>
              </a:spcAft>
              <a:defRPr sz="2000">
                <a:solidFill>
                  <a:schemeClr val="tx1"/>
                </a:solidFill>
                <a:latin typeface="Times New Roman" pitchFamily="18" charset="0"/>
              </a:defRPr>
            </a:lvl9pPr>
          </a:lstStyle>
          <a:p>
            <a:pPr algn="l">
              <a:lnSpc>
                <a:spcPct val="80000"/>
              </a:lnSpc>
            </a:pPr>
            <a:r>
              <a:rPr kumimoji="0" lang="de-DE" altLang="de-DE" sz="1200" b="1">
                <a:solidFill>
                  <a:schemeClr val="accent1"/>
                </a:solidFill>
                <a:latin typeface="Arial" charset="0"/>
              </a:rPr>
              <a:t> </a:t>
            </a:r>
          </a:p>
          <a:p>
            <a:pPr algn="l">
              <a:lnSpc>
                <a:spcPct val="80000"/>
              </a:lnSpc>
            </a:pPr>
            <a:r>
              <a:rPr kumimoji="0" lang="de-DE" altLang="de-DE" sz="1200" b="1">
                <a:solidFill>
                  <a:schemeClr val="accent1"/>
                </a:solidFill>
                <a:latin typeface="Arial" charset="0"/>
              </a:rPr>
              <a:t>NEAT (spalte Obs. ID) hat  unterschiedliche Obscodes: </a:t>
            </a:r>
          </a:p>
          <a:p>
            <a:pPr algn="l">
              <a:lnSpc>
                <a:spcPct val="80000"/>
              </a:lnSpc>
            </a:pPr>
            <a:r>
              <a:rPr kumimoji="0" lang="de-DE" altLang="de-DE" sz="1200" b="1">
                <a:solidFill>
                  <a:schemeClr val="accent1"/>
                </a:solidFill>
                <a:latin typeface="Arial" charset="0"/>
              </a:rPr>
              <a:t>20020225085713</a:t>
            </a:r>
            <a:r>
              <a:rPr kumimoji="0" lang="de-DE" altLang="de-DE" sz="1200" b="1">
                <a:solidFill>
                  <a:srgbClr val="FF0066"/>
                </a:solidFill>
                <a:latin typeface="Arial" charset="0"/>
              </a:rPr>
              <a:t>a</a:t>
            </a:r>
            <a:r>
              <a:rPr kumimoji="0" lang="de-DE" altLang="de-DE" sz="1200" b="1">
                <a:solidFill>
                  <a:schemeClr val="accent1"/>
                </a:solidFill>
                <a:latin typeface="Arial" charset="0"/>
              </a:rPr>
              <a:t>  (</a:t>
            </a:r>
            <a:r>
              <a:rPr kumimoji="0" lang="de-DE" altLang="de-DE" sz="1200" b="1">
                <a:solidFill>
                  <a:srgbClr val="FF0066"/>
                </a:solidFill>
                <a:latin typeface="Arial" charset="0"/>
              </a:rPr>
              <a:t>a, b</a:t>
            </a:r>
            <a:r>
              <a:rPr kumimoji="0" lang="de-DE" altLang="de-DE" sz="1200" b="1">
                <a:solidFill>
                  <a:schemeClr val="accent1"/>
                </a:solidFill>
                <a:latin typeface="Arial" charset="0"/>
              </a:rPr>
              <a:t> oder </a:t>
            </a:r>
            <a:r>
              <a:rPr kumimoji="0" lang="de-DE" altLang="de-DE" sz="1200" b="1">
                <a:solidFill>
                  <a:srgbClr val="FF0066"/>
                </a:solidFill>
                <a:latin typeface="Arial" charset="0"/>
              </a:rPr>
              <a:t>c</a:t>
            </a:r>
            <a:r>
              <a:rPr kumimoji="0" lang="de-DE" altLang="de-DE" sz="1200" b="1">
                <a:solidFill>
                  <a:schemeClr val="accent1"/>
                </a:solidFill>
                <a:latin typeface="Arial" charset="0"/>
              </a:rPr>
              <a:t>) Obscode 644 seit 6/2001</a:t>
            </a:r>
          </a:p>
          <a:p>
            <a:pPr algn="l">
              <a:lnSpc>
                <a:spcPct val="80000"/>
              </a:lnSpc>
            </a:pPr>
            <a:r>
              <a:rPr kumimoji="0" lang="de-DE" altLang="de-DE" sz="1200" b="1">
                <a:solidFill>
                  <a:schemeClr val="accent1"/>
                </a:solidFill>
                <a:latin typeface="Arial" charset="0"/>
              </a:rPr>
              <a:t>020108131714   von Obscode 566 von 12/1995 – 2/1999 		und 608 seit 2/2000</a:t>
            </a:r>
          </a:p>
          <a:p>
            <a:pPr algn="l">
              <a:lnSpc>
                <a:spcPct val="80000"/>
              </a:lnSpc>
            </a:pPr>
            <a:endParaRPr kumimoji="0" lang="de-DE" altLang="de-DE" sz="1200" b="1">
              <a:solidFill>
                <a:schemeClr val="accent1"/>
              </a:solidFill>
              <a:latin typeface="Arial" charset="0"/>
            </a:endParaRPr>
          </a:p>
          <a:p>
            <a:pPr algn="l">
              <a:lnSpc>
                <a:spcPct val="80000"/>
              </a:lnSpc>
            </a:pPr>
            <a:endParaRPr kumimoji="0" lang="de-DE" altLang="de-DE" sz="1200" b="1">
              <a:solidFill>
                <a:schemeClr val="accent1"/>
              </a:solidFill>
              <a:latin typeface="Arial" charset="0"/>
            </a:endParaRPr>
          </a:p>
          <a:p>
            <a:pPr algn="l">
              <a:lnSpc>
                <a:spcPct val="80000"/>
              </a:lnSpc>
            </a:pPr>
            <a:endParaRPr kumimoji="0" lang="de-DE" altLang="de-DE" sz="1200" b="1">
              <a:solidFill>
                <a:schemeClr val="accent1"/>
              </a:solidFill>
              <a:latin typeface="Arial" charset="0"/>
            </a:endParaRPr>
          </a:p>
        </p:txBody>
      </p:sp>
      <p:pic>
        <p:nvPicPr>
          <p:cNvPr id="21710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92150"/>
            <a:ext cx="8858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 calcmode="lin" valueType="num">
                                      <p:cBhvr additive="base">
                                        <p:cTn id="7" dur="500" fill="hold"/>
                                        <p:tgtEl>
                                          <p:spTgt spid="217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7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7100">
                                            <p:txEl>
                                              <p:pRg st="0" end="0"/>
                                            </p:txEl>
                                          </p:spTgt>
                                        </p:tgtEl>
                                        <p:attrNameLst>
                                          <p:attrName>style.visibility</p:attrName>
                                        </p:attrNameLst>
                                      </p:cBhvr>
                                      <p:to>
                                        <p:strVal val="visible"/>
                                      </p:to>
                                    </p:set>
                                    <p:anim calcmode="lin" valueType="num">
                                      <p:cBhvr additive="base">
                                        <p:cTn id="13" dur="500" fill="hold"/>
                                        <p:tgtEl>
                                          <p:spTgt spid="21710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7100">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17100">
                                            <p:txEl>
                                              <p:pRg st="1" end="1"/>
                                            </p:txEl>
                                          </p:spTgt>
                                        </p:tgtEl>
                                        <p:attrNameLst>
                                          <p:attrName>style.visibility</p:attrName>
                                        </p:attrNameLst>
                                      </p:cBhvr>
                                      <p:to>
                                        <p:strVal val="visible"/>
                                      </p:to>
                                    </p:set>
                                    <p:anim calcmode="lin" valueType="num">
                                      <p:cBhvr additive="base">
                                        <p:cTn id="17" dur="500" fill="hold"/>
                                        <p:tgtEl>
                                          <p:spTgt spid="217100">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17100">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17100">
                                            <p:txEl>
                                              <p:pRg st="2" end="2"/>
                                            </p:txEl>
                                          </p:spTgt>
                                        </p:tgtEl>
                                        <p:attrNameLst>
                                          <p:attrName>style.visibility</p:attrName>
                                        </p:attrNameLst>
                                      </p:cBhvr>
                                      <p:to>
                                        <p:strVal val="visible"/>
                                      </p:to>
                                    </p:set>
                                    <p:anim calcmode="lin" valueType="num">
                                      <p:cBhvr additive="base">
                                        <p:cTn id="21" dur="500" fill="hold"/>
                                        <p:tgtEl>
                                          <p:spTgt spid="217100">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17100">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17100">
                                            <p:txEl>
                                              <p:pRg st="3" end="3"/>
                                            </p:txEl>
                                          </p:spTgt>
                                        </p:tgtEl>
                                        <p:attrNameLst>
                                          <p:attrName>style.visibility</p:attrName>
                                        </p:attrNameLst>
                                      </p:cBhvr>
                                      <p:to>
                                        <p:strVal val="visible"/>
                                      </p:to>
                                    </p:set>
                                    <p:anim calcmode="lin" valueType="num">
                                      <p:cBhvr additive="base">
                                        <p:cTn id="25" dur="500" fill="hold"/>
                                        <p:tgtEl>
                                          <p:spTgt spid="21710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710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P spid="217100"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Rectangle 2"/>
          <p:cNvSpPr>
            <a:spLocks noChangeArrowheads="1"/>
          </p:cNvSpPr>
          <p:nvPr>
            <p:ph type="ctrTitle"/>
          </p:nvPr>
        </p:nvSpPr>
        <p:spPr>
          <a:xfrm>
            <a:off x="0" y="76200"/>
            <a:ext cx="9144000" cy="544513"/>
          </a:xfrm>
          <a:noFill/>
          <a:ln/>
        </p:spPr>
        <p:txBody>
          <a:bodyPr lIns="92075" tIns="46038" rIns="92075" bIns="46038" anchor="b"/>
          <a:lstStyle/>
          <a:p>
            <a:r>
              <a:rPr lang="en-US" altLang="de-DE" sz="2400" b="1">
                <a:solidFill>
                  <a:schemeClr val="accent1"/>
                </a:solidFill>
                <a:latin typeface="Arial" charset="0"/>
              </a:rPr>
              <a:t>Suche nach Prediscovery-Aufnahmen im NEAT-Online Archiv</a:t>
            </a:r>
            <a:endParaRPr lang="en-US" altLang="de-DE" sz="2400">
              <a:solidFill>
                <a:schemeClr val="accent1"/>
              </a:solidFill>
              <a:latin typeface="Arial" charset="0"/>
            </a:endParaRPr>
          </a:p>
        </p:txBody>
      </p:sp>
      <p:sp>
        <p:nvSpPr>
          <p:cNvPr id="239619" name="Rectangle 3"/>
          <p:cNvSpPr>
            <a:spLocks noChangeArrowheads="1"/>
          </p:cNvSpPr>
          <p:nvPr/>
        </p:nvSpPr>
        <p:spPr bwMode="auto">
          <a:xfrm>
            <a:off x="0" y="836613"/>
            <a:ext cx="9144000" cy="60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Times New Roman" pitchFamily="18" charset="0"/>
              </a:defRPr>
            </a:lvl1pPr>
            <a:lvl2pPr marL="742950" indent="-285750" algn="ctr">
              <a:spcBef>
                <a:spcPct val="20000"/>
              </a:spcBef>
              <a:defRPr sz="2800">
                <a:solidFill>
                  <a:schemeClr val="tx1"/>
                </a:solidFill>
                <a:latin typeface="Times New Roman" pitchFamily="18" charset="0"/>
              </a:defRPr>
            </a:lvl2pPr>
            <a:lvl3pPr marL="1143000" indent="-228600" algn="ctr">
              <a:spcBef>
                <a:spcPct val="20000"/>
              </a:spcBef>
              <a:defRPr sz="2400">
                <a:solidFill>
                  <a:schemeClr val="tx1"/>
                </a:solidFill>
                <a:latin typeface="Times New Roman" pitchFamily="18" charset="0"/>
              </a:defRPr>
            </a:lvl3pPr>
            <a:lvl4pPr marL="1600200" indent="-228600" algn="ctr">
              <a:spcBef>
                <a:spcPct val="20000"/>
              </a:spcBef>
              <a:defRPr sz="2000">
                <a:solidFill>
                  <a:schemeClr val="tx1"/>
                </a:solidFill>
                <a:latin typeface="Times New Roman" pitchFamily="18" charset="0"/>
              </a:defRPr>
            </a:lvl4pPr>
            <a:lvl5pPr marL="2057400" indent="-228600" algn="ctr">
              <a:spcBef>
                <a:spcPct val="20000"/>
              </a:spcBef>
              <a:defRPr sz="2000">
                <a:solidFill>
                  <a:schemeClr val="tx1"/>
                </a:solidFill>
                <a:latin typeface="Times New Roman" pitchFamily="18" charset="0"/>
              </a:defRPr>
            </a:lvl5pPr>
            <a:lvl6pPr marL="2514600" indent="-228600" algn="ctr" eaLnBrk="0" fontAlgn="base" hangingPunct="0">
              <a:spcBef>
                <a:spcPct val="20000"/>
              </a:spcBef>
              <a:spcAft>
                <a:spcPct val="0"/>
              </a:spcAft>
              <a:defRPr sz="2000">
                <a:solidFill>
                  <a:schemeClr val="tx1"/>
                </a:solidFill>
                <a:latin typeface="Times New Roman" pitchFamily="18" charset="0"/>
              </a:defRPr>
            </a:lvl6pPr>
            <a:lvl7pPr marL="2971800" indent="-228600" algn="ctr" eaLnBrk="0" fontAlgn="base" hangingPunct="0">
              <a:spcBef>
                <a:spcPct val="20000"/>
              </a:spcBef>
              <a:spcAft>
                <a:spcPct val="0"/>
              </a:spcAft>
              <a:defRPr sz="2000">
                <a:solidFill>
                  <a:schemeClr val="tx1"/>
                </a:solidFill>
                <a:latin typeface="Times New Roman" pitchFamily="18" charset="0"/>
              </a:defRPr>
            </a:lvl7pPr>
            <a:lvl8pPr marL="3429000" indent="-228600" algn="ctr" eaLnBrk="0" fontAlgn="base" hangingPunct="0">
              <a:spcBef>
                <a:spcPct val="20000"/>
              </a:spcBef>
              <a:spcAft>
                <a:spcPct val="0"/>
              </a:spcAft>
              <a:defRPr sz="2000">
                <a:solidFill>
                  <a:schemeClr val="tx1"/>
                </a:solidFill>
                <a:latin typeface="Times New Roman" pitchFamily="18" charset="0"/>
              </a:defRPr>
            </a:lvl8pPr>
            <a:lvl9pPr marL="3886200" indent="-228600" algn="ctr" eaLnBrk="0" fontAlgn="base" hangingPunct="0">
              <a:spcBef>
                <a:spcPct val="20000"/>
              </a:spcBef>
              <a:spcAft>
                <a:spcPct val="0"/>
              </a:spcAft>
              <a:defRPr sz="2000">
                <a:solidFill>
                  <a:schemeClr val="tx1"/>
                </a:solidFill>
                <a:latin typeface="Times New Roman" pitchFamily="18" charset="0"/>
              </a:defRPr>
            </a:lvl9pPr>
          </a:lstStyle>
          <a:p>
            <a:pPr algn="l">
              <a:lnSpc>
                <a:spcPct val="80000"/>
              </a:lnSpc>
            </a:pPr>
            <a:r>
              <a:rPr kumimoji="0" lang="de-DE" altLang="de-DE" sz="1800">
                <a:latin typeface="Arial" charset="0"/>
              </a:rPr>
              <a:t>Mittels geeigneter Software (Bahnstörung berücksichtigt) die </a:t>
            </a:r>
            <a:r>
              <a:rPr kumimoji="0" lang="de-DE" altLang="de-DE" sz="1800">
                <a:solidFill>
                  <a:schemeClr val="accent1"/>
                </a:solidFill>
                <a:latin typeface="Arial" charset="0"/>
              </a:rPr>
              <a:t>Aufsuchkarte</a:t>
            </a:r>
            <a:r>
              <a:rPr kumimoji="0" lang="de-DE" altLang="de-DE" sz="1800">
                <a:latin typeface="Arial" charset="0"/>
              </a:rPr>
              <a:t> darstellen: </a:t>
            </a:r>
          </a:p>
          <a:p>
            <a:pPr algn="l">
              <a:lnSpc>
                <a:spcPct val="80000"/>
              </a:lnSpc>
            </a:pPr>
            <a:r>
              <a:rPr kumimoji="0" lang="de-DE" altLang="de-DE" sz="1800">
                <a:latin typeface="Arial" charset="0"/>
              </a:rPr>
              <a:t>Astplot : </a:t>
            </a:r>
            <a:r>
              <a:rPr kumimoji="0" lang="de-DE" altLang="de-DE" sz="1800">
                <a:latin typeface="Arial" charset="0"/>
                <a:hlinkClick r:id="rId3"/>
              </a:rPr>
              <a:t>http://asteroid.lowell.edu/cgi-bin/astplot</a:t>
            </a:r>
            <a:r>
              <a:rPr kumimoji="0" lang="de-DE" altLang="de-DE" sz="1800">
                <a:latin typeface="Arial" charset="0"/>
              </a:rPr>
              <a:t> z.B. </a:t>
            </a:r>
            <a:r>
              <a:rPr kumimoji="0" lang="de-DE" altLang="de-DE" sz="1800">
                <a:latin typeface="Arial" charset="0"/>
                <a:hlinkClick r:id="rId4" action="ppaction://hlinkfile"/>
              </a:rPr>
              <a:t>für 2007 RH14</a:t>
            </a:r>
            <a:endParaRPr kumimoji="0" lang="de-DE" altLang="de-DE" sz="1800">
              <a:latin typeface="Arial" charset="0"/>
            </a:endParaRPr>
          </a:p>
          <a:p>
            <a:pPr algn="l">
              <a:lnSpc>
                <a:spcPct val="80000"/>
              </a:lnSpc>
            </a:pPr>
            <a:r>
              <a:rPr kumimoji="0" lang="de-DE" altLang="de-DE" sz="1400">
                <a:latin typeface="Arial" charset="0"/>
              </a:rPr>
              <a:t>FOV auch 1100, bei Limiting V mindestens die Helligkeit, die der KP zu diesem Zeitpunkt hatte (22mag)</a:t>
            </a:r>
          </a:p>
          <a:p>
            <a:pPr algn="l">
              <a:lnSpc>
                <a:spcPct val="80000"/>
              </a:lnSpc>
            </a:pPr>
            <a:endParaRPr kumimoji="0" lang="de-DE" altLang="de-DE" sz="1800">
              <a:latin typeface="Arial" charset="0"/>
            </a:endParaRPr>
          </a:p>
          <a:p>
            <a:pPr algn="l">
              <a:lnSpc>
                <a:spcPct val="80000"/>
              </a:lnSpc>
            </a:pPr>
            <a:r>
              <a:rPr kumimoji="0" lang="de-DE" altLang="de-DE" sz="1800">
                <a:latin typeface="Arial" charset="0"/>
              </a:rPr>
              <a:t>Für die </a:t>
            </a:r>
            <a:r>
              <a:rPr kumimoji="0" lang="de-DE" altLang="de-DE" sz="1800">
                <a:solidFill>
                  <a:schemeClr val="accent1"/>
                </a:solidFill>
                <a:latin typeface="Arial" charset="0"/>
              </a:rPr>
              <a:t>Auswertung mit Astrometrica</a:t>
            </a:r>
            <a:r>
              <a:rPr kumimoji="0" lang="de-DE" altLang="de-DE" sz="1800">
                <a:latin typeface="Arial" charset="0"/>
              </a:rPr>
              <a:t> kann die *.cfg Datei der Obscodes von meiner Homepage heruntergeladen werden:</a:t>
            </a:r>
          </a:p>
          <a:p>
            <a:pPr algn="l">
              <a:lnSpc>
                <a:spcPct val="80000"/>
              </a:lnSpc>
            </a:pPr>
            <a:r>
              <a:rPr kumimoji="0" lang="de-DE" altLang="de-DE" sz="1800">
                <a:latin typeface="Arial" charset="0"/>
                <a:hlinkClick r:id="rId5"/>
              </a:rPr>
              <a:t>http://home.arcor.de/erwinschwab/644/</a:t>
            </a:r>
            <a:endParaRPr kumimoji="0" lang="de-DE" altLang="de-DE" sz="1800">
              <a:latin typeface="Arial" charset="0"/>
            </a:endParaRPr>
          </a:p>
          <a:p>
            <a:pPr algn="l">
              <a:lnSpc>
                <a:spcPct val="80000"/>
              </a:lnSpc>
            </a:pPr>
            <a:r>
              <a:rPr kumimoji="0" lang="de-DE" altLang="de-DE" sz="1800">
                <a:latin typeface="Arial" charset="0"/>
                <a:hlinkClick r:id="rId6"/>
              </a:rPr>
              <a:t>http://home.arcor.de/erwinschwab/608/</a:t>
            </a:r>
            <a:endParaRPr kumimoji="0" lang="de-DE" altLang="de-DE" sz="1800">
              <a:latin typeface="Arial" charset="0"/>
            </a:endParaRPr>
          </a:p>
          <a:p>
            <a:pPr algn="l">
              <a:lnSpc>
                <a:spcPct val="80000"/>
              </a:lnSpc>
            </a:pPr>
            <a:r>
              <a:rPr kumimoji="0" lang="de-DE" altLang="de-DE" sz="1800">
                <a:latin typeface="Arial" charset="0"/>
                <a:hlinkClick r:id="rId7"/>
              </a:rPr>
              <a:t>http://home.arcor.de/erwinschwab/566/</a:t>
            </a:r>
            <a:endParaRPr kumimoji="0" lang="de-DE" altLang="de-DE" sz="1800">
              <a:latin typeface="Arial" charset="0"/>
            </a:endParaRPr>
          </a:p>
          <a:p>
            <a:pPr algn="l">
              <a:lnSpc>
                <a:spcPct val="80000"/>
              </a:lnSpc>
            </a:pPr>
            <a:r>
              <a:rPr kumimoji="0" lang="de-DE" altLang="de-DE" sz="1400">
                <a:latin typeface="Arial" charset="0"/>
              </a:rPr>
              <a:t>Bei den *cfg Dateien müsst ihr natürlich eure Kontaktadresse und Directories eingeben,</a:t>
            </a:r>
          </a:p>
          <a:p>
            <a:pPr algn="l">
              <a:lnSpc>
                <a:spcPct val="80000"/>
              </a:lnSpc>
            </a:pPr>
            <a:r>
              <a:rPr kumimoji="0" lang="de-DE" altLang="de-DE" sz="1400">
                <a:latin typeface="Arial" charset="0"/>
              </a:rPr>
              <a:t>anstatt meine. Die Zeile Observer bleibt FREI. Name nur in Zeile MEASURER eintragen.</a:t>
            </a:r>
          </a:p>
          <a:p>
            <a:pPr algn="l">
              <a:lnSpc>
                <a:spcPct val="80000"/>
              </a:lnSpc>
            </a:pPr>
            <a:r>
              <a:rPr kumimoji="0" lang="de-DE" altLang="de-DE" sz="1800">
                <a:latin typeface="Arial" charset="0"/>
                <a:hlinkClick r:id="rId8" action="ppaction://hlinkfile"/>
              </a:rPr>
              <a:t>MPC Report-File</a:t>
            </a:r>
            <a:endParaRPr kumimoji="0" lang="de-DE" altLang="de-DE" sz="1800">
              <a:latin typeface="Arial" charset="0"/>
            </a:endParaRPr>
          </a:p>
          <a:p>
            <a:pPr algn="l">
              <a:lnSpc>
                <a:spcPct val="80000"/>
              </a:lnSpc>
            </a:pPr>
            <a:endParaRPr kumimoji="0" lang="de-DE" altLang="de-DE" sz="1800">
              <a:latin typeface="Arial" charset="0"/>
            </a:endParaRPr>
          </a:p>
          <a:p>
            <a:pPr algn="l">
              <a:lnSpc>
                <a:spcPct val="80000"/>
              </a:lnSpc>
            </a:pPr>
            <a:r>
              <a:rPr kumimoji="0" lang="de-DE" altLang="de-DE" sz="1800">
                <a:latin typeface="Arial" charset="0"/>
              </a:rPr>
              <a:t>Die Archivfotos von NEAT (spalte Obs. ID) haben </a:t>
            </a:r>
            <a:r>
              <a:rPr kumimoji="0" lang="de-DE" altLang="de-DE" sz="1800">
                <a:solidFill>
                  <a:schemeClr val="accent1"/>
                </a:solidFill>
                <a:latin typeface="Arial" charset="0"/>
              </a:rPr>
              <a:t>unterschiedliche Obscodes</a:t>
            </a:r>
            <a:r>
              <a:rPr kumimoji="0" lang="de-DE" altLang="de-DE" sz="1800">
                <a:latin typeface="Arial" charset="0"/>
              </a:rPr>
              <a:t>: </a:t>
            </a:r>
          </a:p>
          <a:p>
            <a:pPr algn="l">
              <a:lnSpc>
                <a:spcPct val="80000"/>
              </a:lnSpc>
            </a:pPr>
            <a:r>
              <a:rPr kumimoji="0" lang="de-DE" altLang="de-DE" sz="1800">
                <a:latin typeface="Arial" charset="0"/>
              </a:rPr>
              <a:t>20020225085713</a:t>
            </a:r>
            <a:r>
              <a:rPr kumimoji="0" lang="de-DE" altLang="de-DE" sz="1800">
                <a:solidFill>
                  <a:srgbClr val="FF0066"/>
                </a:solidFill>
                <a:latin typeface="Arial" charset="0"/>
              </a:rPr>
              <a:t>a</a:t>
            </a:r>
            <a:r>
              <a:rPr kumimoji="0" lang="de-DE" altLang="de-DE" sz="1800">
                <a:latin typeface="Arial" charset="0"/>
              </a:rPr>
              <a:t> mit Buchstaben (a, b oder c) von Obscode 644 seit 6/2001</a:t>
            </a:r>
          </a:p>
          <a:p>
            <a:pPr algn="l">
              <a:lnSpc>
                <a:spcPct val="80000"/>
              </a:lnSpc>
            </a:pPr>
            <a:r>
              <a:rPr kumimoji="0" lang="de-DE" altLang="de-DE" sz="1800">
                <a:latin typeface="Arial" charset="0"/>
              </a:rPr>
              <a:t>020108131714 	  von Obscode 566 von 12/1995 – 2/1999 und 608 seit 2/2000</a:t>
            </a:r>
          </a:p>
          <a:p>
            <a:pPr algn="l">
              <a:lnSpc>
                <a:spcPct val="80000"/>
              </a:lnSpc>
            </a:pPr>
            <a:r>
              <a:rPr kumimoji="0" lang="de-DE" altLang="de-DE" sz="1600" b="1">
                <a:latin typeface="Arial" charset="0"/>
              </a:rPr>
              <a:t>Grenzhelligkeit: </a:t>
            </a:r>
          </a:p>
          <a:p>
            <a:pPr algn="l">
              <a:lnSpc>
                <a:spcPct val="80000"/>
              </a:lnSpc>
            </a:pPr>
            <a:r>
              <a:rPr kumimoji="0" lang="de-DE" altLang="de-DE" sz="1600" b="1">
                <a:latin typeface="Arial" charset="0"/>
              </a:rPr>
              <a:t>566: 19,5 mag</a:t>
            </a:r>
          </a:p>
          <a:p>
            <a:pPr algn="l">
              <a:lnSpc>
                <a:spcPct val="80000"/>
              </a:lnSpc>
            </a:pPr>
            <a:r>
              <a:rPr kumimoji="0" lang="de-DE" altLang="de-DE" sz="1600" b="1">
                <a:latin typeface="Arial" charset="0"/>
              </a:rPr>
              <a:t>608: 19,5 mag (viele verwirrende Bildartefakte)</a:t>
            </a:r>
          </a:p>
          <a:p>
            <a:pPr algn="l">
              <a:lnSpc>
                <a:spcPct val="80000"/>
              </a:lnSpc>
            </a:pPr>
            <a:r>
              <a:rPr kumimoji="0" lang="de-DE" altLang="de-DE" sz="1600" b="1">
                <a:latin typeface="Arial" charset="0"/>
              </a:rPr>
              <a:t>644: 20,9 mag</a:t>
            </a:r>
          </a:p>
          <a:p>
            <a:pPr algn="l">
              <a:lnSpc>
                <a:spcPct val="80000"/>
              </a:lnSpc>
            </a:pPr>
            <a:endParaRPr kumimoji="0" lang="de-DE" altLang="de-DE" sz="1600" b="1">
              <a:latin typeface="Arial" charset="0"/>
            </a:endParaRPr>
          </a:p>
          <a:p>
            <a:pPr algn="l">
              <a:lnSpc>
                <a:spcPct val="80000"/>
              </a:lnSpc>
            </a:pPr>
            <a:endParaRPr kumimoji="0" lang="de-DE" altLang="de-DE" sz="1800">
              <a:latin typeface="Arial" charset="0"/>
            </a:endParaRPr>
          </a:p>
          <a:p>
            <a:pPr algn="l">
              <a:lnSpc>
                <a:spcPct val="80000"/>
              </a:lnSpc>
            </a:pPr>
            <a:endParaRPr kumimoji="0" lang="de-DE" altLang="de-DE" sz="1400">
              <a:latin typeface="Arial" charset="0"/>
            </a:endParaRPr>
          </a:p>
          <a:p>
            <a:pPr algn="l">
              <a:lnSpc>
                <a:spcPct val="80000"/>
              </a:lnSpc>
            </a:pPr>
            <a:endParaRPr kumimoji="0" lang="de-DE" altLang="de-DE" sz="1800">
              <a:latin typeface="Arial" charset="0"/>
            </a:endParaRPr>
          </a:p>
        </p:txBody>
      </p:sp>
      <p:sp>
        <p:nvSpPr>
          <p:cNvPr id="239621" name="Rectangle 5"/>
          <p:cNvSpPr>
            <a:spLocks noChangeArrowheads="1"/>
          </p:cNvSpPr>
          <p:nvPr/>
        </p:nvSpPr>
        <p:spPr bwMode="auto">
          <a:xfrm>
            <a:off x="0" y="6524625"/>
            <a:ext cx="9144000" cy="5048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lgn="ctr">
              <a:spcBef>
                <a:spcPct val="20000"/>
              </a:spcBef>
              <a:defRPr sz="3200">
                <a:solidFill>
                  <a:schemeClr val="tx1"/>
                </a:solidFill>
                <a:latin typeface="Times New Roman" pitchFamily="18" charset="0"/>
              </a:defRPr>
            </a:lvl1pPr>
            <a:lvl2pPr algn="ctr">
              <a:spcBef>
                <a:spcPct val="20000"/>
              </a:spcBef>
              <a:defRPr sz="2800">
                <a:solidFill>
                  <a:schemeClr val="tx1"/>
                </a:solidFill>
                <a:latin typeface="Times New Roman" pitchFamily="18" charset="0"/>
              </a:defRPr>
            </a:lvl2pPr>
            <a:lvl3pPr algn="ctr">
              <a:spcBef>
                <a:spcPct val="20000"/>
              </a:spcBef>
              <a:defRPr sz="2400">
                <a:solidFill>
                  <a:schemeClr val="tx1"/>
                </a:solidFill>
                <a:latin typeface="Times New Roman" pitchFamily="18" charset="0"/>
              </a:defRPr>
            </a:lvl3pPr>
            <a:lvl4pPr algn="ctr">
              <a:spcBef>
                <a:spcPct val="20000"/>
              </a:spcBef>
              <a:defRPr sz="2000">
                <a:solidFill>
                  <a:schemeClr val="tx1"/>
                </a:solidFill>
                <a:latin typeface="Times New Roman" pitchFamily="18" charset="0"/>
              </a:defRPr>
            </a:lvl4pPr>
            <a:lvl5pPr algn="ctr">
              <a:spcBef>
                <a:spcPct val="20000"/>
              </a:spcBef>
              <a:defRPr sz="2000">
                <a:solidFill>
                  <a:schemeClr val="tx1"/>
                </a:solidFill>
                <a:latin typeface="Times New Roman" pitchFamily="18" charset="0"/>
              </a:defRPr>
            </a:lvl5pPr>
            <a:lvl6pPr algn="ctr" eaLnBrk="0" fontAlgn="base" hangingPunct="0">
              <a:spcBef>
                <a:spcPct val="20000"/>
              </a:spcBef>
              <a:spcAft>
                <a:spcPct val="0"/>
              </a:spcAft>
              <a:defRPr sz="2000">
                <a:solidFill>
                  <a:schemeClr val="tx1"/>
                </a:solidFill>
                <a:latin typeface="Times New Roman" pitchFamily="18" charset="0"/>
              </a:defRPr>
            </a:lvl6pPr>
            <a:lvl7pPr algn="ctr" eaLnBrk="0" fontAlgn="base" hangingPunct="0">
              <a:spcBef>
                <a:spcPct val="20000"/>
              </a:spcBef>
              <a:spcAft>
                <a:spcPct val="0"/>
              </a:spcAft>
              <a:defRPr sz="2000">
                <a:solidFill>
                  <a:schemeClr val="tx1"/>
                </a:solidFill>
                <a:latin typeface="Times New Roman" pitchFamily="18" charset="0"/>
              </a:defRPr>
            </a:lvl7pPr>
            <a:lvl8pPr algn="ctr" eaLnBrk="0" fontAlgn="base" hangingPunct="0">
              <a:spcBef>
                <a:spcPct val="20000"/>
              </a:spcBef>
              <a:spcAft>
                <a:spcPct val="0"/>
              </a:spcAft>
              <a:defRPr sz="2000">
                <a:solidFill>
                  <a:schemeClr val="tx1"/>
                </a:solidFill>
                <a:latin typeface="Times New Roman" pitchFamily="18" charset="0"/>
              </a:defRPr>
            </a:lvl8pPr>
            <a:lvl9pPr algn="ctr" eaLnBrk="0" fontAlgn="base" hangingPunct="0">
              <a:spcBef>
                <a:spcPct val="20000"/>
              </a:spcBef>
              <a:spcAft>
                <a:spcPct val="0"/>
              </a:spcAft>
              <a:defRPr sz="2000">
                <a:solidFill>
                  <a:schemeClr val="tx1"/>
                </a:solidFill>
                <a:latin typeface="Times New Roman" pitchFamily="18" charset="0"/>
              </a:defRPr>
            </a:lvl9pPr>
          </a:lstStyle>
          <a:p>
            <a:pPr algn="l"/>
            <a:r>
              <a:rPr kumimoji="0" lang="en-US" altLang="de-DE" sz="1600" b="1">
                <a:solidFill>
                  <a:schemeClr val="accent1"/>
                </a:solidFill>
                <a:latin typeface="Arial" charset="0"/>
              </a:rPr>
              <a:t>Erwin Schwab						Kleinplanetentagung 2008</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 calcmode="lin" valueType="num">
                                      <p:cBhvr additive="base">
                                        <p:cTn id="7" dur="500" fill="hold"/>
                                        <p:tgtEl>
                                          <p:spTgt spid="239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96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9619">
                                            <p:txEl>
                                              <p:pRg st="1" end="1"/>
                                            </p:txEl>
                                          </p:spTgt>
                                        </p:tgtEl>
                                        <p:attrNameLst>
                                          <p:attrName>style.visibility</p:attrName>
                                        </p:attrNameLst>
                                      </p:cBhvr>
                                      <p:to>
                                        <p:strVal val="visible"/>
                                      </p:to>
                                    </p:set>
                                    <p:anim calcmode="lin" valueType="num">
                                      <p:cBhvr additive="base">
                                        <p:cTn id="11" dur="500" fill="hold"/>
                                        <p:tgtEl>
                                          <p:spTgt spid="2396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96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39619">
                                            <p:txEl>
                                              <p:pRg st="2" end="2"/>
                                            </p:txEl>
                                          </p:spTgt>
                                        </p:tgtEl>
                                        <p:attrNameLst>
                                          <p:attrName>style.visibility</p:attrName>
                                        </p:attrNameLst>
                                      </p:cBhvr>
                                      <p:to>
                                        <p:strVal val="visible"/>
                                      </p:to>
                                    </p:set>
                                    <p:anim calcmode="lin" valueType="num">
                                      <p:cBhvr additive="base">
                                        <p:cTn id="15" dur="500" fill="hold"/>
                                        <p:tgtEl>
                                          <p:spTgt spid="23961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396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39619">
                                            <p:txEl>
                                              <p:pRg st="4" end="4"/>
                                            </p:txEl>
                                          </p:spTgt>
                                        </p:tgtEl>
                                        <p:attrNameLst>
                                          <p:attrName>style.visibility</p:attrName>
                                        </p:attrNameLst>
                                      </p:cBhvr>
                                      <p:to>
                                        <p:strVal val="visible"/>
                                      </p:to>
                                    </p:set>
                                    <p:anim calcmode="lin" valueType="num">
                                      <p:cBhvr additive="base">
                                        <p:cTn id="21" dur="500" fill="hold"/>
                                        <p:tgtEl>
                                          <p:spTgt spid="239619">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39619">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39619">
                                            <p:txEl>
                                              <p:pRg st="5" end="5"/>
                                            </p:txEl>
                                          </p:spTgt>
                                        </p:tgtEl>
                                        <p:attrNameLst>
                                          <p:attrName>style.visibility</p:attrName>
                                        </p:attrNameLst>
                                      </p:cBhvr>
                                      <p:to>
                                        <p:strVal val="visible"/>
                                      </p:to>
                                    </p:set>
                                    <p:anim calcmode="lin" valueType="num">
                                      <p:cBhvr additive="base">
                                        <p:cTn id="25" dur="500" fill="hold"/>
                                        <p:tgtEl>
                                          <p:spTgt spid="23961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9619">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39619">
                                            <p:txEl>
                                              <p:pRg st="6" end="6"/>
                                            </p:txEl>
                                          </p:spTgt>
                                        </p:tgtEl>
                                        <p:attrNameLst>
                                          <p:attrName>style.visibility</p:attrName>
                                        </p:attrNameLst>
                                      </p:cBhvr>
                                      <p:to>
                                        <p:strVal val="visible"/>
                                      </p:to>
                                    </p:set>
                                    <p:anim calcmode="lin" valueType="num">
                                      <p:cBhvr additive="base">
                                        <p:cTn id="29" dur="500" fill="hold"/>
                                        <p:tgtEl>
                                          <p:spTgt spid="239619">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39619">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39619">
                                            <p:txEl>
                                              <p:pRg st="7" end="7"/>
                                            </p:txEl>
                                          </p:spTgt>
                                        </p:tgtEl>
                                        <p:attrNameLst>
                                          <p:attrName>style.visibility</p:attrName>
                                        </p:attrNameLst>
                                      </p:cBhvr>
                                      <p:to>
                                        <p:strVal val="visible"/>
                                      </p:to>
                                    </p:set>
                                    <p:anim calcmode="lin" valueType="num">
                                      <p:cBhvr additive="base">
                                        <p:cTn id="33" dur="500" fill="hold"/>
                                        <p:tgtEl>
                                          <p:spTgt spid="239619">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39619">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39619">
                                            <p:txEl>
                                              <p:pRg st="8" end="8"/>
                                            </p:txEl>
                                          </p:spTgt>
                                        </p:tgtEl>
                                        <p:attrNameLst>
                                          <p:attrName>style.visibility</p:attrName>
                                        </p:attrNameLst>
                                      </p:cBhvr>
                                      <p:to>
                                        <p:strVal val="visible"/>
                                      </p:to>
                                    </p:set>
                                    <p:anim calcmode="lin" valueType="num">
                                      <p:cBhvr additive="base">
                                        <p:cTn id="37" dur="500" fill="hold"/>
                                        <p:tgtEl>
                                          <p:spTgt spid="239619">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9619">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39619">
                                            <p:txEl>
                                              <p:pRg st="9" end="9"/>
                                            </p:txEl>
                                          </p:spTgt>
                                        </p:tgtEl>
                                        <p:attrNameLst>
                                          <p:attrName>style.visibility</p:attrName>
                                        </p:attrNameLst>
                                      </p:cBhvr>
                                      <p:to>
                                        <p:strVal val="visible"/>
                                      </p:to>
                                    </p:set>
                                    <p:anim calcmode="lin" valueType="num">
                                      <p:cBhvr additive="base">
                                        <p:cTn id="41" dur="500" fill="hold"/>
                                        <p:tgtEl>
                                          <p:spTgt spid="239619">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3961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39619">
                                            <p:txEl>
                                              <p:pRg st="10" end="10"/>
                                            </p:txEl>
                                          </p:spTgt>
                                        </p:tgtEl>
                                        <p:attrNameLst>
                                          <p:attrName>style.visibility</p:attrName>
                                        </p:attrNameLst>
                                      </p:cBhvr>
                                      <p:to>
                                        <p:strVal val="visible"/>
                                      </p:to>
                                    </p:set>
                                    <p:anim calcmode="lin" valueType="num">
                                      <p:cBhvr additive="base">
                                        <p:cTn id="47" dur="500" fill="hold"/>
                                        <p:tgtEl>
                                          <p:spTgt spid="239619">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3961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39619">
                                            <p:txEl>
                                              <p:pRg st="12" end="12"/>
                                            </p:txEl>
                                          </p:spTgt>
                                        </p:tgtEl>
                                        <p:attrNameLst>
                                          <p:attrName>style.visibility</p:attrName>
                                        </p:attrNameLst>
                                      </p:cBhvr>
                                      <p:to>
                                        <p:strVal val="visible"/>
                                      </p:to>
                                    </p:set>
                                    <p:anim calcmode="lin" valueType="num">
                                      <p:cBhvr additive="base">
                                        <p:cTn id="53" dur="500" fill="hold"/>
                                        <p:tgtEl>
                                          <p:spTgt spid="239619">
                                            <p:txEl>
                                              <p:pRg st="12" end="1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39619">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39619">
                                            <p:txEl>
                                              <p:pRg st="13" end="13"/>
                                            </p:txEl>
                                          </p:spTgt>
                                        </p:tgtEl>
                                        <p:attrNameLst>
                                          <p:attrName>style.visibility</p:attrName>
                                        </p:attrNameLst>
                                      </p:cBhvr>
                                      <p:to>
                                        <p:strVal val="visible"/>
                                      </p:to>
                                    </p:set>
                                    <p:anim calcmode="lin" valueType="num">
                                      <p:cBhvr additive="base">
                                        <p:cTn id="59" dur="500" fill="hold"/>
                                        <p:tgtEl>
                                          <p:spTgt spid="239619">
                                            <p:txEl>
                                              <p:pRg st="13" end="1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39619">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39619">
                                            <p:txEl>
                                              <p:pRg st="14" end="14"/>
                                            </p:txEl>
                                          </p:spTgt>
                                        </p:tgtEl>
                                        <p:attrNameLst>
                                          <p:attrName>style.visibility</p:attrName>
                                        </p:attrNameLst>
                                      </p:cBhvr>
                                      <p:to>
                                        <p:strVal val="visible"/>
                                      </p:to>
                                    </p:set>
                                    <p:anim calcmode="lin" valueType="num">
                                      <p:cBhvr additive="base">
                                        <p:cTn id="65" dur="500" fill="hold"/>
                                        <p:tgtEl>
                                          <p:spTgt spid="239619">
                                            <p:txEl>
                                              <p:pRg st="14" end="14"/>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39619">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39619">
                                            <p:txEl>
                                              <p:pRg st="15" end="15"/>
                                            </p:txEl>
                                          </p:spTgt>
                                        </p:tgtEl>
                                        <p:attrNameLst>
                                          <p:attrName>style.visibility</p:attrName>
                                        </p:attrNameLst>
                                      </p:cBhvr>
                                      <p:to>
                                        <p:strVal val="visible"/>
                                      </p:to>
                                    </p:set>
                                    <p:anim calcmode="lin" valueType="num">
                                      <p:cBhvr additive="base">
                                        <p:cTn id="71" dur="500" fill="hold"/>
                                        <p:tgtEl>
                                          <p:spTgt spid="239619">
                                            <p:txEl>
                                              <p:pRg st="15" end="15"/>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39619">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39619">
                                            <p:txEl>
                                              <p:pRg st="16" end="16"/>
                                            </p:txEl>
                                          </p:spTgt>
                                        </p:tgtEl>
                                        <p:attrNameLst>
                                          <p:attrName>style.visibility</p:attrName>
                                        </p:attrNameLst>
                                      </p:cBhvr>
                                      <p:to>
                                        <p:strVal val="visible"/>
                                      </p:to>
                                    </p:set>
                                    <p:anim calcmode="lin" valueType="num">
                                      <p:cBhvr additive="base">
                                        <p:cTn id="77" dur="500" fill="hold"/>
                                        <p:tgtEl>
                                          <p:spTgt spid="239619">
                                            <p:txEl>
                                              <p:pRg st="16" end="16"/>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39619">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239619">
                                            <p:txEl>
                                              <p:pRg st="17" end="17"/>
                                            </p:txEl>
                                          </p:spTgt>
                                        </p:tgtEl>
                                        <p:attrNameLst>
                                          <p:attrName>style.visibility</p:attrName>
                                        </p:attrNameLst>
                                      </p:cBhvr>
                                      <p:to>
                                        <p:strVal val="visible"/>
                                      </p:to>
                                    </p:set>
                                    <p:anim calcmode="lin" valueType="num">
                                      <p:cBhvr additive="base">
                                        <p:cTn id="83" dur="500" fill="hold"/>
                                        <p:tgtEl>
                                          <p:spTgt spid="239619">
                                            <p:txEl>
                                              <p:pRg st="17" end="17"/>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239619">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239619">
                                            <p:txEl>
                                              <p:pRg st="18" end="18"/>
                                            </p:txEl>
                                          </p:spTgt>
                                        </p:tgtEl>
                                        <p:attrNameLst>
                                          <p:attrName>style.visibility</p:attrName>
                                        </p:attrNameLst>
                                      </p:cBhvr>
                                      <p:to>
                                        <p:strVal val="visible"/>
                                      </p:to>
                                    </p:set>
                                    <p:anim calcmode="lin" valueType="num">
                                      <p:cBhvr additive="base">
                                        <p:cTn id="89" dur="500" fill="hold"/>
                                        <p:tgtEl>
                                          <p:spTgt spid="239619">
                                            <p:txEl>
                                              <p:pRg st="18" end="18"/>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39619">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8224" name="Rectangle 2096"/>
          <p:cNvSpPr>
            <a:spLocks noChangeArrowheads="1"/>
          </p:cNvSpPr>
          <p:nvPr/>
        </p:nvSpPr>
        <p:spPr bwMode="auto">
          <a:xfrm>
            <a:off x="0" y="692150"/>
            <a:ext cx="8964613" cy="602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80000"/>
              </a:lnSpc>
              <a:buFontTx/>
              <a:buNone/>
            </a:pPr>
            <a:r>
              <a:rPr kumimoji="0" lang="de-DE" altLang="de-DE" sz="1800" b="1">
                <a:solidFill>
                  <a:schemeClr val="accent1"/>
                </a:solidFill>
                <a:latin typeface="Arial" charset="0"/>
              </a:rPr>
              <a:t>Kontrolle der  Messungen:</a:t>
            </a:r>
          </a:p>
          <a:p>
            <a:pPr lvl="1">
              <a:lnSpc>
                <a:spcPct val="80000"/>
              </a:lnSpc>
              <a:buFontTx/>
              <a:buNone/>
            </a:pPr>
            <a:r>
              <a:rPr kumimoji="0" lang="de-DE" altLang="de-DE" sz="1800">
                <a:latin typeface="Arial" charset="0"/>
              </a:rPr>
              <a:t>Nicht sinnvoll in diesem Fall: </a:t>
            </a:r>
            <a:r>
              <a:rPr kumimoji="0" lang="de-DE" altLang="de-DE" sz="1800">
                <a:latin typeface="Arial" charset="0"/>
                <a:hlinkClick r:id="rId3"/>
              </a:rPr>
              <a:t>Calculation of residuals of asteroid positions</a:t>
            </a:r>
            <a:endParaRPr kumimoji="0" lang="de-DE" altLang="de-DE" sz="1800">
              <a:latin typeface="Arial" charset="0"/>
            </a:endParaRPr>
          </a:p>
          <a:p>
            <a:pPr lvl="1">
              <a:lnSpc>
                <a:spcPct val="80000"/>
              </a:lnSpc>
              <a:buFontTx/>
              <a:buNone/>
            </a:pPr>
            <a:r>
              <a:rPr kumimoji="0" lang="de-DE" altLang="de-DE" sz="1800">
                <a:latin typeface="Arial" charset="0"/>
                <a:hlinkClick r:id="rId4" action="ppaction://hlinkfile"/>
              </a:rPr>
              <a:t>Beispiel: 2007 RH14</a:t>
            </a:r>
            <a:endParaRPr kumimoji="0" lang="de-DE" altLang="de-DE" sz="1800">
              <a:latin typeface="Arial" charset="0"/>
            </a:endParaRPr>
          </a:p>
          <a:p>
            <a:pPr lvl="1">
              <a:lnSpc>
                <a:spcPct val="80000"/>
              </a:lnSpc>
              <a:buFontTx/>
              <a:buNone/>
            </a:pPr>
            <a:endParaRPr kumimoji="0" lang="de-DE" altLang="de-DE" sz="1800">
              <a:latin typeface="Arial" charset="0"/>
            </a:endParaRPr>
          </a:p>
          <a:p>
            <a:pPr lvl="1">
              <a:lnSpc>
                <a:spcPct val="80000"/>
              </a:lnSpc>
              <a:buFontTx/>
              <a:buNone/>
            </a:pPr>
            <a:r>
              <a:rPr kumimoji="0" lang="de-DE" altLang="de-DE" sz="1800">
                <a:latin typeface="Arial" charset="0"/>
              </a:rPr>
              <a:t>Mittels Software </a:t>
            </a:r>
            <a:r>
              <a:rPr kumimoji="0" lang="de-DE" altLang="de-DE" sz="1800">
                <a:latin typeface="Arial" charset="0"/>
                <a:hlinkClick r:id="rId5" action="ppaction://hlinkfile"/>
              </a:rPr>
              <a:t>Findorb</a:t>
            </a:r>
            <a:r>
              <a:rPr kumimoji="0" lang="de-DE" altLang="de-DE" sz="1800">
                <a:latin typeface="Arial" charset="0"/>
              </a:rPr>
              <a:t> kontrollieren, ob die Positionen zu einer sinnvollen Bahn führen. Positionsmessungen anderer Sternwarten von Astdys (Asteroids Dynamic Site)  </a:t>
            </a:r>
            <a:r>
              <a:rPr kumimoji="0" lang="de-DE" altLang="de-DE" sz="1800">
                <a:latin typeface="Arial" charset="0"/>
                <a:hlinkClick r:id="rId6"/>
              </a:rPr>
              <a:t>http://hamilton.dm.unipi.it/cgi-bin/astdys/astibo</a:t>
            </a:r>
            <a:r>
              <a:rPr kumimoji="0" lang="de-DE" altLang="de-DE" sz="1800">
                <a:latin typeface="Arial" charset="0"/>
              </a:rPr>
              <a:t> herunterladen. Ergebnis für 2007 RH14: </a:t>
            </a:r>
            <a:r>
              <a:rPr kumimoji="0" lang="de-DE" altLang="de-DE" sz="1800">
                <a:latin typeface="Arial" charset="0"/>
                <a:hlinkClick r:id="rId7" action="ppaction://hlinkfile"/>
              </a:rPr>
              <a:t>elements &amp; residuals </a:t>
            </a:r>
            <a:r>
              <a:rPr kumimoji="0" lang="de-DE" altLang="de-DE" sz="1800">
                <a:latin typeface="Arial" charset="0"/>
              </a:rPr>
              <a:t>mit Findorb</a:t>
            </a:r>
          </a:p>
          <a:p>
            <a:pPr lvl="1">
              <a:lnSpc>
                <a:spcPct val="80000"/>
              </a:lnSpc>
              <a:buFontTx/>
              <a:buNone/>
            </a:pPr>
            <a:endParaRPr kumimoji="0" lang="de-DE" altLang="de-DE" sz="1800">
              <a:latin typeface="Arial" charset="0"/>
            </a:endParaRPr>
          </a:p>
          <a:p>
            <a:pPr lvl="1">
              <a:lnSpc>
                <a:spcPct val="80000"/>
              </a:lnSpc>
              <a:buFontTx/>
              <a:buNone/>
            </a:pPr>
            <a:r>
              <a:rPr kumimoji="0" lang="de-DE" altLang="de-DE" sz="1800">
                <a:latin typeface="Arial" charset="0"/>
              </a:rPr>
              <a:t>Mittels Residuals-Block des </a:t>
            </a:r>
            <a:r>
              <a:rPr kumimoji="0" lang="de-DE" altLang="de-DE" sz="1800">
                <a:latin typeface="Arial" charset="0"/>
                <a:hlinkClick r:id="rId8"/>
              </a:rPr>
              <a:t>Ephemeriden-Service</a:t>
            </a:r>
            <a:r>
              <a:rPr kumimoji="0" lang="de-DE" altLang="de-DE" sz="1800">
                <a:latin typeface="Arial" charset="0"/>
              </a:rPr>
              <a:t> kontrollieren, ob die Messungen die man einsenden möchte nicht bereits dem MPC vorliegen, </a:t>
            </a:r>
            <a:r>
              <a:rPr kumimoji="0" lang="de-DE" altLang="de-DE" sz="1800">
                <a:latin typeface="Arial" charset="0"/>
                <a:hlinkClick r:id="rId9" action="ppaction://hlinkfile"/>
              </a:rPr>
              <a:t>Beispiel 2007 RH14</a:t>
            </a:r>
            <a:r>
              <a:rPr kumimoji="0" lang="de-DE" altLang="de-DE" sz="1800">
                <a:latin typeface="Arial" charset="0"/>
              </a:rPr>
              <a:t>.</a:t>
            </a:r>
          </a:p>
          <a:p>
            <a:pPr lvl="1">
              <a:lnSpc>
                <a:spcPct val="80000"/>
              </a:lnSpc>
              <a:buFontTx/>
              <a:buNone/>
            </a:pPr>
            <a:endParaRPr kumimoji="0" lang="de-DE" altLang="de-DE" sz="1800">
              <a:latin typeface="Arial" charset="0"/>
            </a:endParaRPr>
          </a:p>
          <a:p>
            <a:pPr>
              <a:lnSpc>
                <a:spcPct val="80000"/>
              </a:lnSpc>
              <a:buFontTx/>
              <a:buNone/>
            </a:pPr>
            <a:r>
              <a:rPr kumimoji="0" lang="de-DE" altLang="de-DE" sz="1800" b="1">
                <a:solidFill>
                  <a:schemeClr val="accent1"/>
                </a:solidFill>
                <a:latin typeface="Arial" charset="0"/>
              </a:rPr>
              <a:t>Resultat: </a:t>
            </a:r>
          </a:p>
          <a:p>
            <a:pPr lvl="1">
              <a:lnSpc>
                <a:spcPct val="80000"/>
              </a:lnSpc>
              <a:buFontTx/>
              <a:buNone/>
            </a:pPr>
            <a:r>
              <a:rPr kumimoji="0" lang="de-DE" altLang="de-DE" sz="1800">
                <a:latin typeface="Arial" charset="0"/>
              </a:rPr>
              <a:t>Meist eine wesentliche Bahnverbesserung (Unsicherheitszahl). Neu Berechnung des Orbits durch MPC inklusive der eingesendeten  Positionsmessungen, Beispiel: </a:t>
            </a:r>
            <a:r>
              <a:rPr kumimoji="0" lang="de-DE" altLang="de-DE" sz="1800">
                <a:latin typeface="Arial" charset="0"/>
                <a:hlinkClick r:id="rId10" action="ppaction://hlinkfile"/>
              </a:rPr>
              <a:t>2007 RH14</a:t>
            </a:r>
            <a:r>
              <a:rPr kumimoji="0" lang="de-DE" altLang="de-DE" sz="1800">
                <a:latin typeface="Arial" charset="0"/>
              </a:rPr>
              <a:t> </a:t>
            </a:r>
          </a:p>
          <a:p>
            <a:pPr lvl="1">
              <a:lnSpc>
                <a:spcPct val="80000"/>
              </a:lnSpc>
              <a:buFontTx/>
              <a:buNone/>
            </a:pPr>
            <a:r>
              <a:rPr kumimoji="0" lang="de-DE" altLang="de-DE" sz="1800">
                <a:latin typeface="Arial" charset="0"/>
              </a:rPr>
              <a:t>Zur Beurteilung der Bahnverbesserung vor/nach Messkampagne: Asteroid </a:t>
            </a:r>
            <a:r>
              <a:rPr kumimoji="0" lang="de-DE" altLang="de-DE" sz="1800">
                <a:latin typeface="Arial" charset="0"/>
                <a:hlinkClick r:id="rId11"/>
              </a:rPr>
              <a:t>Observation Strategy Chart </a:t>
            </a:r>
            <a:r>
              <a:rPr kumimoji="0" lang="de-DE" altLang="de-DE" sz="1800">
                <a:latin typeface="Arial" charset="0"/>
              </a:rPr>
              <a:t>, Beispiel 2007 RH14 </a:t>
            </a:r>
            <a:r>
              <a:rPr kumimoji="0" lang="de-DE" altLang="de-DE" sz="1800">
                <a:latin typeface="Arial" charset="0"/>
                <a:hlinkClick r:id="rId12" action="ppaction://hlinkfile"/>
              </a:rPr>
              <a:t>vorher</a:t>
            </a:r>
            <a:r>
              <a:rPr kumimoji="0" lang="de-DE" altLang="de-DE" sz="1800">
                <a:latin typeface="Arial" charset="0"/>
              </a:rPr>
              <a:t> / </a:t>
            </a:r>
            <a:r>
              <a:rPr kumimoji="0" lang="de-DE" altLang="de-DE" sz="1800">
                <a:latin typeface="Arial" charset="0"/>
                <a:hlinkClick r:id="rId13" action="ppaction://hlinkfile"/>
              </a:rPr>
              <a:t>nachher</a:t>
            </a:r>
            <a:endParaRPr kumimoji="0" lang="de-DE" altLang="de-DE" sz="1800">
              <a:latin typeface="Arial" charset="0"/>
            </a:endParaRPr>
          </a:p>
          <a:p>
            <a:pPr lvl="1">
              <a:lnSpc>
                <a:spcPct val="80000"/>
              </a:lnSpc>
              <a:buFontTx/>
              <a:buNone/>
            </a:pPr>
            <a:endParaRPr kumimoji="0" lang="de-DE" altLang="de-DE" sz="1800">
              <a:latin typeface="Arial" charset="0"/>
            </a:endParaRPr>
          </a:p>
          <a:p>
            <a:pPr>
              <a:lnSpc>
                <a:spcPct val="80000"/>
              </a:lnSpc>
              <a:buFontTx/>
              <a:buNone/>
            </a:pPr>
            <a:r>
              <a:rPr kumimoji="0" lang="de-DE" altLang="de-DE" sz="1800" b="1">
                <a:solidFill>
                  <a:schemeClr val="accent1"/>
                </a:solidFill>
                <a:latin typeface="Arial" charset="0"/>
              </a:rPr>
              <a:t>MPCircular:</a:t>
            </a:r>
            <a:r>
              <a:rPr kumimoji="0" lang="de-DE" altLang="de-DE" sz="2000">
                <a:latin typeface="Arial" charset="0"/>
              </a:rPr>
              <a:t> </a:t>
            </a:r>
          </a:p>
          <a:p>
            <a:pPr lvl="1">
              <a:lnSpc>
                <a:spcPct val="80000"/>
              </a:lnSpc>
              <a:buFontTx/>
              <a:buNone/>
            </a:pPr>
            <a:r>
              <a:rPr kumimoji="0" lang="de-DE" altLang="de-DE" sz="1800">
                <a:latin typeface="Arial" charset="0"/>
                <a:hlinkClick r:id="rId14" action="ppaction://hlinkfile"/>
              </a:rPr>
              <a:t>(644)</a:t>
            </a:r>
            <a:r>
              <a:rPr kumimoji="0" lang="de-DE" altLang="de-DE" sz="1800">
                <a:latin typeface="Arial" charset="0"/>
              </a:rPr>
              <a:t>, </a:t>
            </a:r>
            <a:r>
              <a:rPr kumimoji="0" lang="de-DE" altLang="de-DE" sz="1800">
                <a:latin typeface="Arial" charset="0"/>
                <a:hlinkClick r:id="rId15" action="ppaction://hlinkfile"/>
              </a:rPr>
              <a:t>(608)</a:t>
            </a:r>
            <a:r>
              <a:rPr kumimoji="0" lang="de-DE" altLang="de-DE" sz="1800">
                <a:latin typeface="Arial" charset="0"/>
              </a:rPr>
              <a:t>, </a:t>
            </a:r>
            <a:r>
              <a:rPr kumimoji="0" lang="de-DE" altLang="de-DE" sz="1800">
                <a:latin typeface="Arial" charset="0"/>
                <a:hlinkClick r:id="rId16" action="ppaction://hlinkfile"/>
              </a:rPr>
              <a:t>(566)</a:t>
            </a:r>
            <a:endParaRPr kumimoji="0" lang="de-DE" altLang="de-DE" sz="1800">
              <a:latin typeface="Arial" charset="0"/>
            </a:endParaRPr>
          </a:p>
          <a:p>
            <a:pPr lvl="1">
              <a:lnSpc>
                <a:spcPct val="80000"/>
              </a:lnSpc>
              <a:buFontTx/>
              <a:buNone/>
            </a:pPr>
            <a:endParaRPr kumimoji="0" lang="de-DE" altLang="de-DE" sz="1800">
              <a:latin typeface="Arial" charset="0"/>
            </a:endParaRPr>
          </a:p>
          <a:p>
            <a:pPr>
              <a:lnSpc>
                <a:spcPct val="80000"/>
              </a:lnSpc>
              <a:buFontTx/>
              <a:buNone/>
            </a:pPr>
            <a:endParaRPr kumimoji="0" lang="de-DE" altLang="de-DE" sz="1800">
              <a:latin typeface="Arial" charset="0"/>
            </a:endParaRPr>
          </a:p>
          <a:p>
            <a:pPr>
              <a:lnSpc>
                <a:spcPct val="80000"/>
              </a:lnSpc>
              <a:buFontTx/>
              <a:buNone/>
            </a:pPr>
            <a:endParaRPr kumimoji="0" lang="de-DE" altLang="de-DE" sz="1800">
              <a:latin typeface="Arial" charset="0"/>
            </a:endParaRPr>
          </a:p>
          <a:p>
            <a:pPr>
              <a:lnSpc>
                <a:spcPct val="80000"/>
              </a:lnSpc>
              <a:buFontTx/>
              <a:buNone/>
            </a:pPr>
            <a:endParaRPr kumimoji="0" lang="de-DE" altLang="de-DE" sz="1800">
              <a:latin typeface="Arial" charset="0"/>
            </a:endParaRPr>
          </a:p>
        </p:txBody>
      </p:sp>
      <p:sp>
        <p:nvSpPr>
          <p:cNvPr id="178226" name="Rectangle 2098"/>
          <p:cNvSpPr>
            <a:spLocks noChangeArrowheads="1"/>
          </p:cNvSpPr>
          <p:nvPr/>
        </p:nvSpPr>
        <p:spPr bwMode="auto">
          <a:xfrm>
            <a:off x="0" y="76200"/>
            <a:ext cx="91440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r>
              <a:rPr kumimoji="0" lang="en-US" altLang="de-DE" sz="2400" b="1">
                <a:solidFill>
                  <a:schemeClr val="accent1"/>
                </a:solidFill>
                <a:latin typeface="Arial" charset="0"/>
              </a:rPr>
              <a:t>Suche nach Prediscovery-Aufnahmen im NEAT-Online Archiv</a:t>
            </a:r>
            <a:endParaRPr kumimoji="0" lang="en-US" altLang="de-DE" sz="2400">
              <a:solidFill>
                <a:schemeClr val="accent1"/>
              </a:solidFill>
              <a:latin typeface="Arial" charset="0"/>
            </a:endParaRPr>
          </a:p>
        </p:txBody>
      </p:sp>
      <p:sp>
        <p:nvSpPr>
          <p:cNvPr id="178228" name="Rectangle 2100"/>
          <p:cNvSpPr>
            <a:spLocks noChangeArrowheads="1"/>
          </p:cNvSpPr>
          <p:nvPr/>
        </p:nvSpPr>
        <p:spPr bwMode="auto">
          <a:xfrm>
            <a:off x="0" y="6524625"/>
            <a:ext cx="9144000" cy="5048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a:spcBef>
                <a:spcPct val="20000"/>
              </a:spcBef>
              <a:buChar char="–"/>
              <a:defRPr sz="2000">
                <a:solidFill>
                  <a:schemeClr val="tx1"/>
                </a:solidFill>
                <a:latin typeface="Times New Roman" pitchFamily="18" charset="0"/>
              </a:defRPr>
            </a:lvl4pPr>
            <a:lvl5pPr>
              <a:spcBef>
                <a:spcPct val="20000"/>
              </a:spcBef>
              <a:buChar cha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kumimoji="0" lang="en-US" altLang="de-DE" sz="1600" b="1">
                <a:solidFill>
                  <a:schemeClr val="accent1"/>
                </a:solidFill>
                <a:latin typeface="Arial" charset="0"/>
              </a:rPr>
              <a:t>Erwin Schwab						Kleinplanetentagung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8224">
                                            <p:txEl>
                                              <p:pRg st="0" end="0"/>
                                            </p:txEl>
                                          </p:spTgt>
                                        </p:tgtEl>
                                        <p:attrNameLst>
                                          <p:attrName>style.visibility</p:attrName>
                                        </p:attrNameLst>
                                      </p:cBhvr>
                                      <p:to>
                                        <p:strVal val="visible"/>
                                      </p:to>
                                    </p:set>
                                    <p:anim calcmode="lin" valueType="num">
                                      <p:cBhvr additive="base">
                                        <p:cTn id="7" dur="500" fill="hold"/>
                                        <p:tgtEl>
                                          <p:spTgt spid="1782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822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8224">
                                            <p:txEl>
                                              <p:pRg st="1" end="1"/>
                                            </p:txEl>
                                          </p:spTgt>
                                        </p:tgtEl>
                                        <p:attrNameLst>
                                          <p:attrName>style.visibility</p:attrName>
                                        </p:attrNameLst>
                                      </p:cBhvr>
                                      <p:to>
                                        <p:strVal val="visible"/>
                                      </p:to>
                                    </p:set>
                                    <p:anim calcmode="lin" valueType="num">
                                      <p:cBhvr additive="base">
                                        <p:cTn id="11" dur="500" fill="hold"/>
                                        <p:tgtEl>
                                          <p:spTgt spid="17822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822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8224">
                                            <p:txEl>
                                              <p:pRg st="2" end="2"/>
                                            </p:txEl>
                                          </p:spTgt>
                                        </p:tgtEl>
                                        <p:attrNameLst>
                                          <p:attrName>style.visibility</p:attrName>
                                        </p:attrNameLst>
                                      </p:cBhvr>
                                      <p:to>
                                        <p:strVal val="visible"/>
                                      </p:to>
                                    </p:set>
                                    <p:anim calcmode="lin" valueType="num">
                                      <p:cBhvr additive="base">
                                        <p:cTn id="15" dur="500" fill="hold"/>
                                        <p:tgtEl>
                                          <p:spTgt spid="17822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82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78224">
                                            <p:txEl>
                                              <p:pRg st="4" end="4"/>
                                            </p:txEl>
                                          </p:spTgt>
                                        </p:tgtEl>
                                        <p:attrNameLst>
                                          <p:attrName>style.visibility</p:attrName>
                                        </p:attrNameLst>
                                      </p:cBhvr>
                                      <p:to>
                                        <p:strVal val="visible"/>
                                      </p:to>
                                    </p:set>
                                    <p:anim calcmode="lin" valueType="num">
                                      <p:cBhvr additive="base">
                                        <p:cTn id="21" dur="500" fill="hold"/>
                                        <p:tgtEl>
                                          <p:spTgt spid="178224">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7822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78224">
                                            <p:txEl>
                                              <p:pRg st="6" end="6"/>
                                            </p:txEl>
                                          </p:spTgt>
                                        </p:tgtEl>
                                        <p:attrNameLst>
                                          <p:attrName>style.visibility</p:attrName>
                                        </p:attrNameLst>
                                      </p:cBhvr>
                                      <p:to>
                                        <p:strVal val="visible"/>
                                      </p:to>
                                    </p:set>
                                    <p:anim calcmode="lin" valueType="num">
                                      <p:cBhvr additive="base">
                                        <p:cTn id="27" dur="500" fill="hold"/>
                                        <p:tgtEl>
                                          <p:spTgt spid="178224">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822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78224">
                                            <p:txEl>
                                              <p:pRg st="8" end="8"/>
                                            </p:txEl>
                                          </p:spTgt>
                                        </p:tgtEl>
                                        <p:attrNameLst>
                                          <p:attrName>style.visibility</p:attrName>
                                        </p:attrNameLst>
                                      </p:cBhvr>
                                      <p:to>
                                        <p:strVal val="visible"/>
                                      </p:to>
                                    </p:set>
                                    <p:anim calcmode="lin" valueType="num">
                                      <p:cBhvr additive="base">
                                        <p:cTn id="33" dur="500" fill="hold"/>
                                        <p:tgtEl>
                                          <p:spTgt spid="178224">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78224">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78224">
                                            <p:txEl>
                                              <p:pRg st="9" end="9"/>
                                            </p:txEl>
                                          </p:spTgt>
                                        </p:tgtEl>
                                        <p:attrNameLst>
                                          <p:attrName>style.visibility</p:attrName>
                                        </p:attrNameLst>
                                      </p:cBhvr>
                                      <p:to>
                                        <p:strVal val="visible"/>
                                      </p:to>
                                    </p:set>
                                    <p:anim calcmode="lin" valueType="num">
                                      <p:cBhvr additive="base">
                                        <p:cTn id="37" dur="500" fill="hold"/>
                                        <p:tgtEl>
                                          <p:spTgt spid="178224">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822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8224">
                                            <p:txEl>
                                              <p:pRg st="10" end="10"/>
                                            </p:txEl>
                                          </p:spTgt>
                                        </p:tgtEl>
                                        <p:attrNameLst>
                                          <p:attrName>style.visibility</p:attrName>
                                        </p:attrNameLst>
                                      </p:cBhvr>
                                      <p:to>
                                        <p:strVal val="visible"/>
                                      </p:to>
                                    </p:set>
                                    <p:anim calcmode="lin" valueType="num">
                                      <p:cBhvr additive="base">
                                        <p:cTn id="43" dur="500" fill="hold"/>
                                        <p:tgtEl>
                                          <p:spTgt spid="178224">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822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8224">
                                            <p:txEl>
                                              <p:pRg st="12" end="12"/>
                                            </p:txEl>
                                          </p:spTgt>
                                        </p:tgtEl>
                                        <p:attrNameLst>
                                          <p:attrName>style.visibility</p:attrName>
                                        </p:attrNameLst>
                                      </p:cBhvr>
                                      <p:to>
                                        <p:strVal val="visible"/>
                                      </p:to>
                                    </p:set>
                                    <p:anim calcmode="lin" valueType="num">
                                      <p:cBhvr additive="base">
                                        <p:cTn id="49" dur="500" fill="hold"/>
                                        <p:tgtEl>
                                          <p:spTgt spid="178224">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78224">
                                            <p:txEl>
                                              <p:pRg st="12" end="12"/>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78224">
                                            <p:txEl>
                                              <p:pRg st="13" end="13"/>
                                            </p:txEl>
                                          </p:spTgt>
                                        </p:tgtEl>
                                        <p:attrNameLst>
                                          <p:attrName>style.visibility</p:attrName>
                                        </p:attrNameLst>
                                      </p:cBhvr>
                                      <p:to>
                                        <p:strVal val="visible"/>
                                      </p:to>
                                    </p:set>
                                    <p:anim calcmode="lin" valueType="num">
                                      <p:cBhvr additive="base">
                                        <p:cTn id="53" dur="500" fill="hold"/>
                                        <p:tgtEl>
                                          <p:spTgt spid="178224">
                                            <p:txEl>
                                              <p:pRg st="13" end="1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78224">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24"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58080" name="Picture 3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65638" y="1190625"/>
            <a:ext cx="4643437" cy="4543425"/>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pic>
        <p:nvPicPr>
          <p:cNvPr id="258064" name="Picture 16"/>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73025" y="2024063"/>
            <a:ext cx="4283075" cy="3213100"/>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58050" name="Rectangle 2"/>
          <p:cNvSpPr>
            <a:spLocks noChangeArrowheads="1"/>
          </p:cNvSpPr>
          <p:nvPr/>
        </p:nvSpPr>
        <p:spPr bwMode="auto">
          <a:xfrm>
            <a:off x="107950" y="765175"/>
            <a:ext cx="8964613"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80000"/>
              </a:lnSpc>
              <a:buFontTx/>
              <a:buNone/>
            </a:pPr>
            <a:r>
              <a:rPr kumimoji="0" lang="de-DE" altLang="de-DE" sz="1800" b="1">
                <a:solidFill>
                  <a:schemeClr val="accent1"/>
                </a:solidFill>
                <a:latin typeface="Arial" charset="0"/>
              </a:rPr>
              <a:t>Beispiel 2007 RH14, Bahnbogen von nur 53 Tage</a:t>
            </a:r>
          </a:p>
          <a:p>
            <a:pPr>
              <a:lnSpc>
                <a:spcPct val="80000"/>
              </a:lnSpc>
              <a:buFontTx/>
              <a:buNone/>
            </a:pPr>
            <a:endParaRPr kumimoji="0" lang="de-DE" altLang="de-DE" sz="1800" b="1">
              <a:latin typeface="Arial" charset="0"/>
            </a:endParaRPr>
          </a:p>
          <a:p>
            <a:pPr>
              <a:lnSpc>
                <a:spcPct val="80000"/>
              </a:lnSpc>
              <a:buFontTx/>
              <a:buNone/>
            </a:pPr>
            <a:endParaRPr kumimoji="0" lang="de-DE" altLang="de-DE" sz="1800" b="1">
              <a:latin typeface="Arial" charset="0"/>
            </a:endParaRPr>
          </a:p>
        </p:txBody>
      </p:sp>
      <p:sp>
        <p:nvSpPr>
          <p:cNvPr id="258051" name="Rectangle 3"/>
          <p:cNvSpPr>
            <a:spLocks noChangeArrowheads="1"/>
          </p:cNvSpPr>
          <p:nvPr/>
        </p:nvSpPr>
        <p:spPr bwMode="auto">
          <a:xfrm>
            <a:off x="0" y="76200"/>
            <a:ext cx="91440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r>
              <a:rPr kumimoji="0" lang="en-US" altLang="de-DE" sz="2400" b="1">
                <a:solidFill>
                  <a:schemeClr val="accent1"/>
                </a:solidFill>
                <a:latin typeface="Arial" charset="0"/>
              </a:rPr>
              <a:t>Suche nach Prediscovery-Aufnahmen im NEAT-Online Archiv</a:t>
            </a:r>
            <a:endParaRPr kumimoji="0" lang="en-US" altLang="de-DE" sz="2400">
              <a:solidFill>
                <a:schemeClr val="accent1"/>
              </a:solidFill>
              <a:latin typeface="Arial" charset="0"/>
            </a:endParaRPr>
          </a:p>
        </p:txBody>
      </p:sp>
      <p:sp>
        <p:nvSpPr>
          <p:cNvPr id="258053" name="Text Box 5"/>
          <p:cNvSpPr txBox="1">
            <a:spLocks noChangeArrowheads="1"/>
          </p:cNvSpPr>
          <p:nvPr/>
        </p:nvSpPr>
        <p:spPr bwMode="auto">
          <a:xfrm>
            <a:off x="131763" y="5734050"/>
            <a:ext cx="5160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200" b="1">
                <a:latin typeface="Arial" charset="0"/>
              </a:rPr>
              <a:t>Vorher keine Unsicherheitszahl,  Bahnbogen von nur 53 Tage</a:t>
            </a:r>
          </a:p>
          <a:p>
            <a:r>
              <a:rPr lang="de-DE" altLang="de-DE" sz="1200" b="1">
                <a:latin typeface="Arial" charset="0"/>
              </a:rPr>
              <a:t>Danach mit  3 Positionsmessungen aus 2002 auf U3 </a:t>
            </a:r>
          </a:p>
        </p:txBody>
      </p:sp>
      <p:sp>
        <p:nvSpPr>
          <p:cNvPr id="258055" name="Text Box 7"/>
          <p:cNvSpPr txBox="1">
            <a:spLocks noChangeArrowheads="1"/>
          </p:cNvSpPr>
          <p:nvPr/>
        </p:nvSpPr>
        <p:spPr bwMode="auto">
          <a:xfrm>
            <a:off x="34925" y="5078413"/>
            <a:ext cx="6046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kumimoji="0" lang="de-DE" altLang="de-DE" sz="1000">
                <a:latin typeface="Arial" charset="0"/>
                <a:hlinkClick r:id="rId5"/>
              </a:rPr>
              <a:t>Asteroid </a:t>
            </a:r>
            <a:r>
              <a:rPr kumimoji="0" lang="de-DE" altLang="de-DE" sz="1000">
                <a:latin typeface="Arial" charset="0"/>
                <a:hlinkClick r:id="rId6"/>
              </a:rPr>
              <a:t>Observation </a:t>
            </a:r>
            <a:r>
              <a:rPr kumimoji="0" lang="de-DE" altLang="de-DE" sz="1000">
                <a:latin typeface="Arial" charset="0"/>
                <a:hlinkClick r:id="rId5"/>
              </a:rPr>
              <a:t>Strategy Chart</a:t>
            </a:r>
            <a:endParaRPr kumimoji="0" lang="de-DE" altLang="de-DE" sz="1000">
              <a:latin typeface="Arial" charset="0"/>
            </a:endParaRPr>
          </a:p>
          <a:p>
            <a:endParaRPr lang="de-DE" altLang="de-DE" sz="1000">
              <a:latin typeface="Arial" charset="0"/>
            </a:endParaRPr>
          </a:p>
        </p:txBody>
      </p:sp>
      <p:sp>
        <p:nvSpPr>
          <p:cNvPr id="258058" name="Text Box 10"/>
          <p:cNvSpPr txBox="1">
            <a:spLocks noChangeArrowheads="1"/>
          </p:cNvSpPr>
          <p:nvPr/>
        </p:nvSpPr>
        <p:spPr bwMode="auto">
          <a:xfrm>
            <a:off x="4427538" y="5526088"/>
            <a:ext cx="20161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200" b="1">
                <a:solidFill>
                  <a:srgbClr val="003399"/>
                </a:solidFill>
                <a:latin typeface="Arial" charset="0"/>
                <a:hlinkClick r:id="rId7"/>
              </a:rPr>
              <a:t>Astplot</a:t>
            </a:r>
            <a:endParaRPr lang="de-DE" altLang="de-DE" sz="1200" b="1">
              <a:solidFill>
                <a:srgbClr val="003399"/>
              </a:solidFill>
              <a:latin typeface="Arial" charset="0"/>
            </a:endParaRPr>
          </a:p>
          <a:p>
            <a:endParaRPr kumimoji="0" lang="de-DE" altLang="de-DE"/>
          </a:p>
        </p:txBody>
      </p:sp>
      <p:sp>
        <p:nvSpPr>
          <p:cNvPr id="258083" name="Rectangle 35"/>
          <p:cNvSpPr>
            <a:spLocks noChangeArrowheads="1"/>
          </p:cNvSpPr>
          <p:nvPr/>
        </p:nvSpPr>
        <p:spPr bwMode="auto">
          <a:xfrm>
            <a:off x="0" y="6524625"/>
            <a:ext cx="9144000" cy="5048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a:spcBef>
                <a:spcPct val="20000"/>
              </a:spcBef>
              <a:buChar char="–"/>
              <a:defRPr sz="2000">
                <a:solidFill>
                  <a:schemeClr val="tx1"/>
                </a:solidFill>
                <a:latin typeface="Times New Roman" pitchFamily="18" charset="0"/>
              </a:defRPr>
            </a:lvl4pPr>
            <a:lvl5pPr>
              <a:spcBef>
                <a:spcPct val="20000"/>
              </a:spcBef>
              <a:buChar cha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kumimoji="0" lang="en-US" altLang="de-DE" sz="1600" b="1">
                <a:solidFill>
                  <a:schemeClr val="accent1"/>
                </a:solidFill>
                <a:latin typeface="Arial" charset="0"/>
              </a:rPr>
              <a:t>Erwin Schwab						Kleinplanetentagung 2008</a:t>
            </a:r>
          </a:p>
        </p:txBody>
      </p:sp>
      <p:sp>
        <p:nvSpPr>
          <p:cNvPr id="258084" name="Rectangle 36"/>
          <p:cNvSpPr>
            <a:spLocks noChangeArrowheads="1"/>
          </p:cNvSpPr>
          <p:nvPr/>
        </p:nvSpPr>
        <p:spPr bwMode="auto">
          <a:xfrm>
            <a:off x="34925" y="5211763"/>
            <a:ext cx="3887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de-DE" altLang="de-DE" sz="1400"/>
              <a:t>Ephemeriden-Ungenauigkeit </a:t>
            </a:r>
            <a:r>
              <a:rPr kumimoji="0" lang="de-DE" altLang="de-DE" sz="1400">
                <a:hlinkClick r:id="rId8" action="ppaction://hlinkfile"/>
              </a:rPr>
              <a:t>vorher</a:t>
            </a:r>
            <a:r>
              <a:rPr kumimoji="0" lang="de-DE" altLang="de-DE" sz="1400"/>
              <a:t> / </a:t>
            </a:r>
            <a:r>
              <a:rPr kumimoji="0" lang="de-DE" altLang="de-DE" sz="1400">
                <a:hlinkClick r:id="rId9" action="ppaction://hlinkfile"/>
              </a:rPr>
              <a:t>nachher</a:t>
            </a:r>
            <a:endParaRPr kumimoji="0" lang="de-DE" altLang="de-DE"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8050">
                                            <p:txEl>
                                              <p:pRg st="0" end="0"/>
                                            </p:txEl>
                                          </p:spTgt>
                                        </p:tgtEl>
                                        <p:attrNameLst>
                                          <p:attrName>style.visibility</p:attrName>
                                        </p:attrNameLst>
                                      </p:cBhvr>
                                      <p:to>
                                        <p:strVal val="visible"/>
                                      </p:to>
                                    </p:set>
                                    <p:anim calcmode="lin" valueType="num">
                                      <p:cBhvr additive="base">
                                        <p:cTn id="7" dur="500" fill="hold"/>
                                        <p:tgtEl>
                                          <p:spTgt spid="2580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805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61123" name="Picture 3"/>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1198563"/>
            <a:ext cx="4608512" cy="4508500"/>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61124" name="Rectangle 4"/>
          <p:cNvSpPr>
            <a:spLocks noChangeArrowheads="1"/>
          </p:cNvSpPr>
          <p:nvPr/>
        </p:nvSpPr>
        <p:spPr bwMode="auto">
          <a:xfrm>
            <a:off x="107950" y="765175"/>
            <a:ext cx="8964613"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80000"/>
              </a:lnSpc>
              <a:buFontTx/>
              <a:buNone/>
            </a:pPr>
            <a:r>
              <a:rPr kumimoji="0" lang="de-DE" altLang="de-DE" sz="1800" b="1">
                <a:solidFill>
                  <a:schemeClr val="accent1"/>
                </a:solidFill>
                <a:latin typeface="Arial" charset="0"/>
              </a:rPr>
              <a:t>Beispiel 2007 RH14, Bahnbogen von nur 53 Tage</a:t>
            </a:r>
          </a:p>
          <a:p>
            <a:pPr>
              <a:lnSpc>
                <a:spcPct val="80000"/>
              </a:lnSpc>
              <a:buFontTx/>
              <a:buNone/>
            </a:pPr>
            <a:endParaRPr kumimoji="0" lang="de-DE" altLang="de-DE" sz="1800" b="1">
              <a:latin typeface="Arial" charset="0"/>
            </a:endParaRPr>
          </a:p>
          <a:p>
            <a:pPr>
              <a:lnSpc>
                <a:spcPct val="80000"/>
              </a:lnSpc>
              <a:buFontTx/>
              <a:buNone/>
            </a:pPr>
            <a:endParaRPr kumimoji="0" lang="de-DE" altLang="de-DE" sz="1800" b="1">
              <a:latin typeface="Arial" charset="0"/>
            </a:endParaRPr>
          </a:p>
        </p:txBody>
      </p:sp>
      <p:sp>
        <p:nvSpPr>
          <p:cNvPr id="261125" name="Rectangle 5"/>
          <p:cNvSpPr>
            <a:spLocks noChangeArrowheads="1"/>
          </p:cNvSpPr>
          <p:nvPr/>
        </p:nvSpPr>
        <p:spPr bwMode="auto">
          <a:xfrm>
            <a:off x="0" y="76200"/>
            <a:ext cx="91440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r>
              <a:rPr kumimoji="0" lang="en-US" altLang="de-DE" sz="2400" b="1">
                <a:solidFill>
                  <a:schemeClr val="accent1"/>
                </a:solidFill>
                <a:latin typeface="Arial" charset="0"/>
              </a:rPr>
              <a:t>Suche nach Prediscovery-Aufnahmen im NEAT-Online Archiv</a:t>
            </a:r>
            <a:endParaRPr kumimoji="0" lang="en-US" altLang="de-DE" sz="2400">
              <a:solidFill>
                <a:schemeClr val="accent1"/>
              </a:solidFill>
              <a:latin typeface="Arial" charset="0"/>
            </a:endParaRPr>
          </a:p>
        </p:txBody>
      </p:sp>
      <p:sp>
        <p:nvSpPr>
          <p:cNvPr id="261129" name="Text Box 9"/>
          <p:cNvSpPr txBox="1">
            <a:spLocks noChangeArrowheads="1"/>
          </p:cNvSpPr>
          <p:nvPr/>
        </p:nvSpPr>
        <p:spPr bwMode="auto">
          <a:xfrm>
            <a:off x="5099050" y="5805488"/>
            <a:ext cx="51609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200" b="1">
                <a:latin typeface="Arial" charset="0"/>
                <a:hlinkClick r:id="rId4" action="ppaction://hlinkfile"/>
              </a:rPr>
              <a:t>Sollpositions-Abweichung:  RA -207.69 ‘‘  DE -47.31 ‘‘ </a:t>
            </a:r>
            <a:endParaRPr lang="de-DE" altLang="de-DE" sz="1200" b="1">
              <a:latin typeface="Arial" charset="0"/>
            </a:endParaRPr>
          </a:p>
        </p:txBody>
      </p:sp>
      <p:sp>
        <p:nvSpPr>
          <p:cNvPr id="261130" name="Text Box 10"/>
          <p:cNvSpPr txBox="1">
            <a:spLocks noChangeArrowheads="1"/>
          </p:cNvSpPr>
          <p:nvPr/>
        </p:nvSpPr>
        <p:spPr bwMode="auto">
          <a:xfrm>
            <a:off x="4427538" y="5445125"/>
            <a:ext cx="20161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200" b="1">
                <a:solidFill>
                  <a:srgbClr val="003399"/>
                </a:solidFill>
                <a:latin typeface="Arial" charset="0"/>
                <a:hlinkClick r:id="rId5"/>
              </a:rPr>
              <a:t>Astplot</a:t>
            </a:r>
            <a:endParaRPr lang="de-DE" altLang="de-DE" sz="1200" b="1">
              <a:solidFill>
                <a:srgbClr val="003399"/>
              </a:solidFill>
              <a:latin typeface="Arial" charset="0"/>
            </a:endParaRPr>
          </a:p>
          <a:p>
            <a:endParaRPr kumimoji="0" lang="de-DE" altLang="de-DE"/>
          </a:p>
        </p:txBody>
      </p:sp>
      <p:pic>
        <p:nvPicPr>
          <p:cNvPr id="261132" name="Picture 12" descr="Animation_2002_20_04"/>
          <p:cNvPicPr>
            <a:picLocks noChangeAspect="1" noChangeArrowheads="1" noCrop="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107950" y="1447800"/>
            <a:ext cx="4068763" cy="4068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1135" name="Text Box 15"/>
          <p:cNvSpPr txBox="1">
            <a:spLocks noChangeArrowheads="1"/>
          </p:cNvSpPr>
          <p:nvPr/>
        </p:nvSpPr>
        <p:spPr bwMode="auto">
          <a:xfrm>
            <a:off x="107950" y="5300663"/>
            <a:ext cx="26638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200" b="1">
                <a:latin typeface="Arial" charset="0"/>
              </a:rPr>
              <a:t>2007 RH14 ,</a:t>
            </a:r>
            <a:r>
              <a:rPr lang="de-DE" altLang="de-DE" sz="1200" b="1">
                <a:latin typeface="Arial" charset="0"/>
                <a:hlinkClick r:id="rId7" action="ppaction://hlinkfile"/>
              </a:rPr>
              <a:t>NEAT</a:t>
            </a:r>
            <a:r>
              <a:rPr lang="de-DE" altLang="de-DE" sz="1200" b="1">
                <a:latin typeface="Arial" charset="0"/>
              </a:rPr>
              <a:t> 04.10. 2002</a:t>
            </a:r>
          </a:p>
          <a:p>
            <a:endParaRPr kumimoji="0" lang="de-DE" altLang="de-DE"/>
          </a:p>
        </p:txBody>
      </p:sp>
      <p:sp>
        <p:nvSpPr>
          <p:cNvPr id="261136" name="Text Box 16"/>
          <p:cNvSpPr txBox="1">
            <a:spLocks noChangeArrowheads="1"/>
          </p:cNvSpPr>
          <p:nvPr/>
        </p:nvSpPr>
        <p:spPr bwMode="auto">
          <a:xfrm>
            <a:off x="131763" y="5589588"/>
            <a:ext cx="5160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200" b="1">
                <a:latin typeface="Arial" charset="0"/>
                <a:hlinkClick r:id="rId8" action="ppaction://hlinkfile"/>
              </a:rPr>
              <a:t>MPC Report-File</a:t>
            </a:r>
            <a:endParaRPr lang="de-DE" altLang="de-DE" sz="1200" b="1">
              <a:latin typeface="Arial" charset="0"/>
            </a:endParaRPr>
          </a:p>
        </p:txBody>
      </p:sp>
      <p:sp>
        <p:nvSpPr>
          <p:cNvPr id="261143" name="Text Box 23"/>
          <p:cNvSpPr txBox="1">
            <a:spLocks noChangeArrowheads="1"/>
          </p:cNvSpPr>
          <p:nvPr/>
        </p:nvSpPr>
        <p:spPr bwMode="auto">
          <a:xfrm>
            <a:off x="107950" y="5805488"/>
            <a:ext cx="5160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200" b="1">
                <a:latin typeface="Arial" charset="0"/>
                <a:hlinkClick r:id="rId9" action="ppaction://hlinkfile"/>
              </a:rPr>
              <a:t>Bahnelemente &amp; residuals</a:t>
            </a:r>
            <a:r>
              <a:rPr lang="de-DE" altLang="de-DE" sz="1200" b="1">
                <a:latin typeface="Arial" charset="0"/>
              </a:rPr>
              <a:t> mit </a:t>
            </a:r>
            <a:r>
              <a:rPr lang="de-DE" altLang="de-DE" sz="1200" b="1">
                <a:latin typeface="Arial" charset="0"/>
                <a:hlinkClick r:id="rId10" action="ppaction://hlinkfile"/>
              </a:rPr>
              <a:t>Findorb</a:t>
            </a:r>
            <a:r>
              <a:rPr lang="de-DE" altLang="de-DE"/>
              <a:t> </a:t>
            </a:r>
            <a:r>
              <a:rPr lang="de-DE" altLang="de-DE" sz="1200" b="1">
                <a:latin typeface="Arial" charset="0"/>
              </a:rPr>
              <a:t>bestimmen</a:t>
            </a:r>
          </a:p>
        </p:txBody>
      </p:sp>
      <p:sp>
        <p:nvSpPr>
          <p:cNvPr id="261144" name="Rectangle 24"/>
          <p:cNvSpPr>
            <a:spLocks noChangeArrowheads="1"/>
          </p:cNvSpPr>
          <p:nvPr/>
        </p:nvSpPr>
        <p:spPr bwMode="auto">
          <a:xfrm>
            <a:off x="0" y="6524625"/>
            <a:ext cx="9144000" cy="5048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a:spcBef>
                <a:spcPct val="20000"/>
              </a:spcBef>
              <a:buChar char="–"/>
              <a:defRPr sz="2000">
                <a:solidFill>
                  <a:schemeClr val="tx1"/>
                </a:solidFill>
                <a:latin typeface="Times New Roman" pitchFamily="18" charset="0"/>
              </a:defRPr>
            </a:lvl4pPr>
            <a:lvl5pPr>
              <a:spcBef>
                <a:spcPct val="20000"/>
              </a:spcBef>
              <a:buChar cha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kumimoji="0" lang="en-US" altLang="de-DE" sz="1600" b="1">
                <a:solidFill>
                  <a:schemeClr val="accent1"/>
                </a:solidFill>
                <a:latin typeface="Arial" charset="0"/>
              </a:rPr>
              <a:t>Erwin Schwab						Kleinplanetentagung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1124">
                                            <p:txEl>
                                              <p:pRg st="0" end="0"/>
                                            </p:txEl>
                                          </p:spTgt>
                                        </p:tgtEl>
                                        <p:attrNameLst>
                                          <p:attrName>style.visibility</p:attrName>
                                        </p:attrNameLst>
                                      </p:cBhvr>
                                      <p:to>
                                        <p:strVal val="visible"/>
                                      </p:to>
                                    </p:set>
                                    <p:anim calcmode="lin" valueType="num">
                                      <p:cBhvr additive="base">
                                        <p:cTn id="7" dur="500" fill="hold"/>
                                        <p:tgtEl>
                                          <p:spTgt spid="2611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11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179388" y="836613"/>
            <a:ext cx="8964612"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80000"/>
              </a:lnSpc>
              <a:buFontTx/>
              <a:buNone/>
            </a:pPr>
            <a:r>
              <a:rPr kumimoji="0" lang="de-DE" altLang="de-DE" sz="1800" b="1">
                <a:solidFill>
                  <a:schemeClr val="accent1"/>
                </a:solidFill>
                <a:latin typeface="Arial" charset="0"/>
              </a:rPr>
              <a:t>Eigene bisherige Ergebnisse</a:t>
            </a:r>
          </a:p>
          <a:p>
            <a:pPr>
              <a:lnSpc>
                <a:spcPct val="80000"/>
              </a:lnSpc>
              <a:buFontTx/>
              <a:buNone/>
            </a:pPr>
            <a:endParaRPr kumimoji="0" lang="de-DE" altLang="de-DE" sz="1800">
              <a:latin typeface="Arial" charset="0"/>
            </a:endParaRPr>
          </a:p>
          <a:p>
            <a:pPr>
              <a:lnSpc>
                <a:spcPct val="80000"/>
              </a:lnSpc>
              <a:buFontTx/>
              <a:buNone/>
            </a:pPr>
            <a:endParaRPr kumimoji="0" lang="de-DE" altLang="de-DE" sz="1800">
              <a:latin typeface="Arial" charset="0"/>
            </a:endParaRPr>
          </a:p>
        </p:txBody>
      </p:sp>
      <p:sp>
        <p:nvSpPr>
          <p:cNvPr id="243715" name="Rectangle 3"/>
          <p:cNvSpPr>
            <a:spLocks noChangeArrowheads="1"/>
          </p:cNvSpPr>
          <p:nvPr/>
        </p:nvSpPr>
        <p:spPr bwMode="auto">
          <a:xfrm>
            <a:off x="0" y="76200"/>
            <a:ext cx="91440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r>
              <a:rPr kumimoji="0" lang="en-US" altLang="de-DE" sz="2400" b="1">
                <a:solidFill>
                  <a:schemeClr val="accent1"/>
                </a:solidFill>
                <a:latin typeface="Arial" charset="0"/>
              </a:rPr>
              <a:t>Suche nach Prediscovery-Aufnahmen im NEAT-Online Archiv</a:t>
            </a:r>
            <a:endParaRPr kumimoji="0" lang="en-US" altLang="de-DE" sz="2400">
              <a:solidFill>
                <a:schemeClr val="accent1"/>
              </a:solidFill>
              <a:latin typeface="Arial" charset="0"/>
            </a:endParaRPr>
          </a:p>
        </p:txBody>
      </p:sp>
      <p:pic>
        <p:nvPicPr>
          <p:cNvPr id="246950" name="Picture 2214"/>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9388" y="620713"/>
            <a:ext cx="8064500" cy="5862637"/>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46951" name="Rectangle 2215"/>
          <p:cNvSpPr>
            <a:spLocks noChangeArrowheads="1"/>
          </p:cNvSpPr>
          <p:nvPr/>
        </p:nvSpPr>
        <p:spPr bwMode="auto">
          <a:xfrm>
            <a:off x="0" y="6524625"/>
            <a:ext cx="9144000" cy="5048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a:spcBef>
                <a:spcPct val="20000"/>
              </a:spcBef>
              <a:buChar char="–"/>
              <a:defRPr sz="2000">
                <a:solidFill>
                  <a:schemeClr val="tx1"/>
                </a:solidFill>
                <a:latin typeface="Times New Roman" pitchFamily="18" charset="0"/>
              </a:defRPr>
            </a:lvl4pPr>
            <a:lvl5pPr>
              <a:spcBef>
                <a:spcPct val="20000"/>
              </a:spcBef>
              <a:buChar cha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kumimoji="0" lang="en-US" altLang="de-DE" sz="1600" b="1">
                <a:solidFill>
                  <a:schemeClr val="accent1"/>
                </a:solidFill>
                <a:latin typeface="Arial" charset="0"/>
              </a:rPr>
              <a:t>Erwin Schwab						Kleinplanetentagung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3714">
                                            <p:txEl>
                                              <p:pRg st="0" end="0"/>
                                            </p:txEl>
                                          </p:spTgt>
                                        </p:tgtEl>
                                        <p:attrNameLst>
                                          <p:attrName>style.visibility</p:attrName>
                                        </p:attrNameLst>
                                      </p:cBhvr>
                                      <p:to>
                                        <p:strVal val="visible"/>
                                      </p:to>
                                    </p:set>
                                    <p:anim calcmode="lin" valueType="num">
                                      <p:cBhvr additive="base">
                                        <p:cTn id="7" dur="500" fill="hold"/>
                                        <p:tgtEl>
                                          <p:spTgt spid="2437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37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179388" y="836613"/>
            <a:ext cx="8964612"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80000"/>
              </a:lnSpc>
              <a:buFontTx/>
              <a:buNone/>
            </a:pPr>
            <a:r>
              <a:rPr kumimoji="0" lang="de-DE" altLang="de-DE" sz="1800" b="1">
                <a:solidFill>
                  <a:schemeClr val="accent1"/>
                </a:solidFill>
                <a:latin typeface="Arial" charset="0"/>
              </a:rPr>
              <a:t>Eigene bisherige Ergebnisse, Beispiel 2007 RW15, Bahnbogen von nur 60 Tage</a:t>
            </a:r>
          </a:p>
          <a:p>
            <a:pPr>
              <a:lnSpc>
                <a:spcPct val="80000"/>
              </a:lnSpc>
              <a:buFontTx/>
              <a:buNone/>
            </a:pPr>
            <a:endParaRPr kumimoji="0" lang="de-DE" altLang="de-DE" sz="1800" b="1">
              <a:latin typeface="Arial" charset="0"/>
            </a:endParaRPr>
          </a:p>
          <a:p>
            <a:pPr>
              <a:lnSpc>
                <a:spcPct val="80000"/>
              </a:lnSpc>
              <a:buFontTx/>
              <a:buNone/>
            </a:pPr>
            <a:endParaRPr kumimoji="0" lang="de-DE" altLang="de-DE" sz="1800" b="1">
              <a:latin typeface="Arial" charset="0"/>
            </a:endParaRPr>
          </a:p>
        </p:txBody>
      </p:sp>
      <p:sp>
        <p:nvSpPr>
          <p:cNvPr id="251907" name="Rectangle 3"/>
          <p:cNvSpPr>
            <a:spLocks noChangeArrowheads="1"/>
          </p:cNvSpPr>
          <p:nvPr/>
        </p:nvSpPr>
        <p:spPr bwMode="auto">
          <a:xfrm>
            <a:off x="0" y="76200"/>
            <a:ext cx="91440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r>
              <a:rPr kumimoji="0" lang="en-US" altLang="de-DE" sz="2400" b="1">
                <a:solidFill>
                  <a:schemeClr val="accent1"/>
                </a:solidFill>
                <a:latin typeface="Arial" charset="0"/>
              </a:rPr>
              <a:t>Suche nach Prediscovery-Aufnahmen im NEAT-Online Archiv</a:t>
            </a:r>
            <a:endParaRPr kumimoji="0" lang="en-US" altLang="de-DE" sz="2400">
              <a:solidFill>
                <a:schemeClr val="accent1"/>
              </a:solidFill>
              <a:latin typeface="Arial" charset="0"/>
            </a:endParaRPr>
          </a:p>
        </p:txBody>
      </p:sp>
      <p:sp>
        <p:nvSpPr>
          <p:cNvPr id="251910" name="Text Box 6"/>
          <p:cNvSpPr txBox="1">
            <a:spLocks noChangeArrowheads="1"/>
          </p:cNvSpPr>
          <p:nvPr/>
        </p:nvSpPr>
        <p:spPr bwMode="auto">
          <a:xfrm>
            <a:off x="131763" y="5734050"/>
            <a:ext cx="5160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200" b="1">
                <a:latin typeface="Arial" charset="0"/>
              </a:rPr>
              <a:t>Vorher keine Unsicherheitszahl,  Bahnbogen von nur 60 Tage</a:t>
            </a:r>
          </a:p>
          <a:p>
            <a:r>
              <a:rPr lang="de-DE" altLang="de-DE" sz="1200" b="1">
                <a:latin typeface="Arial" charset="0"/>
              </a:rPr>
              <a:t>Danach mit  6 Positionsmessungen aus 2002 auf U3 </a:t>
            </a:r>
          </a:p>
        </p:txBody>
      </p:sp>
      <p:pic>
        <p:nvPicPr>
          <p:cNvPr id="251914" name="Picture 10"/>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t="9433" r="6699" b="8878"/>
          <a:stretch>
            <a:fillRect/>
          </a:stretch>
        </p:blipFill>
        <p:spPr>
          <a:xfrm>
            <a:off x="207963" y="1196975"/>
            <a:ext cx="4435475" cy="4464050"/>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51916" name="Text Box 12"/>
          <p:cNvSpPr txBox="1">
            <a:spLocks noChangeArrowheads="1"/>
          </p:cNvSpPr>
          <p:nvPr/>
        </p:nvSpPr>
        <p:spPr bwMode="auto">
          <a:xfrm>
            <a:off x="250825" y="5445125"/>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kumimoji="0" lang="de-DE" altLang="de-DE" sz="1000">
                <a:latin typeface="Arial" charset="0"/>
                <a:hlinkClick r:id="rId4"/>
              </a:rPr>
              <a:t>Asteroid </a:t>
            </a:r>
            <a:r>
              <a:rPr kumimoji="0" lang="de-DE" altLang="de-DE" sz="1000">
                <a:latin typeface="Arial" charset="0"/>
                <a:hlinkClick r:id="rId5"/>
              </a:rPr>
              <a:t>Observation Strategy Chart</a:t>
            </a:r>
            <a:endParaRPr kumimoji="0" lang="de-DE" altLang="de-DE" sz="1000">
              <a:latin typeface="Arial" charset="0"/>
            </a:endParaRPr>
          </a:p>
          <a:p>
            <a:endParaRPr lang="de-DE" altLang="de-DE" sz="1000">
              <a:latin typeface="Arial" charset="0"/>
            </a:endParaRPr>
          </a:p>
        </p:txBody>
      </p:sp>
      <p:pic>
        <p:nvPicPr>
          <p:cNvPr id="251917" name="Picture 13"/>
          <p:cNvPicPr>
            <a:picLocks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787900" y="1196975"/>
            <a:ext cx="4211638" cy="4076700"/>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51920" name="Text Box 16"/>
          <p:cNvSpPr txBox="1">
            <a:spLocks noChangeArrowheads="1"/>
          </p:cNvSpPr>
          <p:nvPr/>
        </p:nvSpPr>
        <p:spPr bwMode="auto">
          <a:xfrm>
            <a:off x="4787900" y="5373688"/>
            <a:ext cx="51609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200" b="1">
                <a:latin typeface="Arial" charset="0"/>
              </a:rPr>
              <a:t>Sollpositions-Abweichung:  RA -216‘‘  DE -11‘‘</a:t>
            </a:r>
            <a:endParaRPr kumimoji="0" lang="de-DE" altLang="de-DE"/>
          </a:p>
        </p:txBody>
      </p:sp>
      <p:sp>
        <p:nvSpPr>
          <p:cNvPr id="251921" name="Text Box 17"/>
          <p:cNvSpPr txBox="1">
            <a:spLocks noChangeArrowheads="1"/>
          </p:cNvSpPr>
          <p:nvPr/>
        </p:nvSpPr>
        <p:spPr bwMode="auto">
          <a:xfrm>
            <a:off x="4716463" y="5021263"/>
            <a:ext cx="20161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200" b="1">
                <a:solidFill>
                  <a:srgbClr val="003399"/>
                </a:solidFill>
                <a:latin typeface="Arial" charset="0"/>
                <a:hlinkClick r:id="rId7"/>
              </a:rPr>
              <a:t>Astplot</a:t>
            </a:r>
            <a:endParaRPr lang="de-DE" altLang="de-DE" sz="1200" b="1">
              <a:solidFill>
                <a:srgbClr val="003399"/>
              </a:solidFill>
              <a:latin typeface="Arial" charset="0"/>
            </a:endParaRPr>
          </a:p>
          <a:p>
            <a:endParaRPr kumimoji="0" lang="de-DE" altLang="de-DE"/>
          </a:p>
        </p:txBody>
      </p:sp>
      <p:sp>
        <p:nvSpPr>
          <p:cNvPr id="251922" name="Rectangle 18"/>
          <p:cNvSpPr>
            <a:spLocks noChangeArrowheads="1"/>
          </p:cNvSpPr>
          <p:nvPr/>
        </p:nvSpPr>
        <p:spPr bwMode="auto">
          <a:xfrm>
            <a:off x="0" y="6524625"/>
            <a:ext cx="9144000" cy="5048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a:spcBef>
                <a:spcPct val="20000"/>
              </a:spcBef>
              <a:buChar char="–"/>
              <a:defRPr sz="2000">
                <a:solidFill>
                  <a:schemeClr val="tx1"/>
                </a:solidFill>
                <a:latin typeface="Times New Roman" pitchFamily="18" charset="0"/>
              </a:defRPr>
            </a:lvl4pPr>
            <a:lvl5pPr>
              <a:spcBef>
                <a:spcPct val="20000"/>
              </a:spcBef>
              <a:buChar cha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kumimoji="0" lang="en-US" altLang="de-DE" sz="1600" b="1">
                <a:solidFill>
                  <a:schemeClr val="accent1"/>
                </a:solidFill>
                <a:latin typeface="Arial" charset="0"/>
              </a:rPr>
              <a:t>Erwin Schwab						Kleinplanetentagung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anim calcmode="lin" valueType="num">
                                      <p:cBhvr additive="base">
                                        <p:cTn id="7" dur="500" fill="hold"/>
                                        <p:tgtEl>
                                          <p:spTgt spid="2519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190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build="p" autoUpdateAnimBg="0"/>
    </p:bldLst>
  </p:timing>
</p:sld>
</file>

<file path=ppt/theme/theme1.xml><?xml version="1.0" encoding="utf-8"?>
<a:theme xmlns:a="http://schemas.openxmlformats.org/drawingml/2006/main" name="Pulse.pot">
  <a:themeElements>
    <a:clrScheme name="Pulse.po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lse.po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po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po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po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po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po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Office\Vorlagen\Präsentationsdesigns\Fabiano.ppt</Template>
  <TotalTime>0</TotalTime>
  <Words>675</Words>
  <Application>Microsoft Office PowerPoint</Application>
  <PresentationFormat>Bildschirmpräsentation (4:3)</PresentationFormat>
  <Paragraphs>154</Paragraphs>
  <Slides>12</Slides>
  <Notes>12</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12</vt:i4>
      </vt:variant>
    </vt:vector>
  </HeadingPairs>
  <TitlesOfParts>
    <vt:vector size="16" baseType="lpstr">
      <vt:lpstr>Times New Roman</vt:lpstr>
      <vt:lpstr>Arial</vt:lpstr>
      <vt:lpstr>Pulse.pot</vt:lpstr>
      <vt:lpstr>Microsoft Photo Editor 3.0 Photo</vt:lpstr>
      <vt:lpstr>PowerPoint-Präsentation</vt:lpstr>
      <vt:lpstr>PowerPoint-Präsentation</vt:lpstr>
      <vt:lpstr>Suche nach Prediscovery-Aufnahmen im NEAT-Online Archiv</vt:lpstr>
      <vt:lpstr>Suche nach Prediscovery-Aufnahmen im NEAT-Online Archiv</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Vom Planeteninstitut zur  ersten Asteroiden-Entdeckung  des Physikalischen Vereins</dc:title>
  <dc:creator>Erwin Schwab</dc:creator>
  <cp:lastModifiedBy>Schwab, Erwin</cp:lastModifiedBy>
  <cp:revision>186</cp:revision>
  <dcterms:created xsi:type="dcterms:W3CDTF">2007-03-18T20:46:04Z</dcterms:created>
  <dcterms:modified xsi:type="dcterms:W3CDTF">2015-02-27T09:22:47Z</dcterms:modified>
</cp:coreProperties>
</file>